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sldIdLst>
    <p:sldId id="256" r:id="rId2"/>
    <p:sldId id="257" r:id="rId3"/>
    <p:sldId id="258" r:id="rId4"/>
    <p:sldId id="271"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hyperlink" Target="https://drive.google.com/file/d/19JNsdnhxSQUnk0eFG-R69sa1svm0KyZ3/view?usp=sharing" TargetMode="Externa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hyperlink" Target="https://drive.google.com/file/d/19JNsdnhxSQUnk0eFG-R69sa1svm0KyZ3/view?usp=sharing"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7A8EF5-516C-4AD1-AA9D-EE76F66D9AC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28430BC-1C99-49F5-9CE9-13A92FBDD160}">
      <dgm:prSet/>
      <dgm:spPr/>
      <dgm:t>
        <a:bodyPr/>
        <a:lstStyle/>
        <a:p>
          <a:pPr>
            <a:defRPr cap="all"/>
          </a:pPr>
          <a:r>
            <a:rPr lang="en-US" b="0" i="0"/>
            <a:t>I'm Abinaya Palanisamy, a final-year Computer Science student at Arignar Anna Government Arts College in Trichy, passionate about data analysis.</a:t>
          </a:r>
          <a:endParaRPr lang="en-US"/>
        </a:p>
      </dgm:t>
    </dgm:pt>
    <dgm:pt modelId="{3FDE2C60-7597-4AF6-872A-E53728D3A512}" type="parTrans" cxnId="{2797FAD4-4C36-4AC3-8126-12B3C0E943A8}">
      <dgm:prSet/>
      <dgm:spPr/>
      <dgm:t>
        <a:bodyPr/>
        <a:lstStyle/>
        <a:p>
          <a:endParaRPr lang="en-US"/>
        </a:p>
      </dgm:t>
    </dgm:pt>
    <dgm:pt modelId="{2B71A4FB-B24D-48A2-9867-F12D05F623BD}" type="sibTrans" cxnId="{2797FAD4-4C36-4AC3-8126-12B3C0E943A8}">
      <dgm:prSet/>
      <dgm:spPr/>
      <dgm:t>
        <a:bodyPr/>
        <a:lstStyle/>
        <a:p>
          <a:endParaRPr lang="en-US"/>
        </a:p>
      </dgm:t>
    </dgm:pt>
    <dgm:pt modelId="{E230B76A-F764-4FF7-819D-85B82337C516}">
      <dgm:prSet/>
      <dgm:spPr/>
      <dgm:t>
        <a:bodyPr/>
        <a:lstStyle/>
        <a:p>
          <a:pPr>
            <a:defRPr cap="all"/>
          </a:pPr>
          <a:r>
            <a:rPr lang="en-US" b="0" i="0"/>
            <a:t>Completing the Google Data Analyst Professional Certificate signifies my commitment to mastering practical data skills. Engaging in NSS activities and winning competitions highlights my dedication and drive.</a:t>
          </a:r>
          <a:endParaRPr lang="en-US"/>
        </a:p>
      </dgm:t>
    </dgm:pt>
    <dgm:pt modelId="{A2481B19-5BAA-4C48-A263-5496346A41DD}" type="parTrans" cxnId="{106DE4B2-14E5-4B28-9B0C-30B417B3BA78}">
      <dgm:prSet/>
      <dgm:spPr/>
      <dgm:t>
        <a:bodyPr/>
        <a:lstStyle/>
        <a:p>
          <a:endParaRPr lang="en-US"/>
        </a:p>
      </dgm:t>
    </dgm:pt>
    <dgm:pt modelId="{9A446F63-DB21-4FCA-8B03-4C83BECB39D9}" type="sibTrans" cxnId="{106DE4B2-14E5-4B28-9B0C-30B417B3BA78}">
      <dgm:prSet/>
      <dgm:spPr/>
      <dgm:t>
        <a:bodyPr/>
        <a:lstStyle/>
        <a:p>
          <a:endParaRPr lang="en-US"/>
        </a:p>
      </dgm:t>
    </dgm:pt>
    <dgm:pt modelId="{1C53EEF9-A3C7-4D63-9F3E-5CA02F478946}">
      <dgm:prSet/>
      <dgm:spPr/>
      <dgm:t>
        <a:bodyPr/>
        <a:lstStyle/>
        <a:p>
          <a:pPr>
            <a:defRPr cap="all"/>
          </a:pPr>
          <a:r>
            <a:rPr lang="en-US" b="0" i="0"/>
            <a:t>I'm all about continuous growth. Learning new skills and pushing boundaries is my thing. Currently interning at Analytics Avenue, I’m diving into Data Analysis through hands-on projects, aligning theory with real-world practice.</a:t>
          </a:r>
          <a:endParaRPr lang="en-US"/>
        </a:p>
      </dgm:t>
    </dgm:pt>
    <dgm:pt modelId="{496C379B-8723-49CA-BDDB-1F5720F17B4E}" type="parTrans" cxnId="{8B10F95C-DB7E-4FA2-B2F7-8F7E741A96EA}">
      <dgm:prSet/>
      <dgm:spPr/>
      <dgm:t>
        <a:bodyPr/>
        <a:lstStyle/>
        <a:p>
          <a:endParaRPr lang="en-US"/>
        </a:p>
      </dgm:t>
    </dgm:pt>
    <dgm:pt modelId="{F492A03C-64F8-40B5-A25A-67B725612EDE}" type="sibTrans" cxnId="{8B10F95C-DB7E-4FA2-B2F7-8F7E741A96EA}">
      <dgm:prSet/>
      <dgm:spPr/>
      <dgm:t>
        <a:bodyPr/>
        <a:lstStyle/>
        <a:p>
          <a:endParaRPr lang="en-US"/>
        </a:p>
      </dgm:t>
    </dgm:pt>
    <dgm:pt modelId="{67D9C7F1-383F-4EAF-9FF6-1AF2B51FB285}">
      <dgm:prSet/>
      <dgm:spPr/>
      <dgm:t>
        <a:bodyPr/>
        <a:lstStyle/>
        <a:p>
          <a:pPr>
            <a:defRPr cap="all"/>
          </a:pPr>
          <a:r>
            <a:rPr lang="en-US" b="0" i="0" dirty="0"/>
            <a:t>With my fervor for data analysis and an unending quest for learning, I’m set to make my mark in the dynamic world of data science.</a:t>
          </a:r>
        </a:p>
        <a:p>
          <a:pPr>
            <a:defRPr cap="all"/>
          </a:pPr>
          <a:r>
            <a:rPr lang="en-US" dirty="0">
              <a:solidFill>
                <a:schemeClr val="accent2">
                  <a:lumMod val="60000"/>
                  <a:lumOff val="40000"/>
                </a:schemeClr>
              </a:solidFill>
              <a:hlinkClick xmlns:r="http://schemas.openxmlformats.org/officeDocument/2006/relationships" r:id="rId1">
                <a:extLst>
                  <a:ext uri="{A12FA001-AC4F-418D-AE19-62706E023703}">
                    <ahyp:hlinkClr xmlns:ahyp="http://schemas.microsoft.com/office/drawing/2018/hyperlinkcolor" val="tx"/>
                  </a:ext>
                </a:extLst>
              </a:hlinkClick>
            </a:rPr>
            <a:t>View My resume</a:t>
          </a:r>
          <a:endParaRPr lang="en-US" dirty="0">
            <a:solidFill>
              <a:schemeClr val="accent2">
                <a:lumMod val="60000"/>
                <a:lumOff val="40000"/>
              </a:schemeClr>
            </a:solidFill>
          </a:endParaRPr>
        </a:p>
      </dgm:t>
    </dgm:pt>
    <dgm:pt modelId="{487B7ABC-D05D-4520-BE47-DD237237EF1B}" type="parTrans" cxnId="{729E3A4E-D62D-4AC1-BC52-8AB1F70E5CD1}">
      <dgm:prSet/>
      <dgm:spPr/>
      <dgm:t>
        <a:bodyPr/>
        <a:lstStyle/>
        <a:p>
          <a:endParaRPr lang="en-US"/>
        </a:p>
      </dgm:t>
    </dgm:pt>
    <dgm:pt modelId="{078E2546-51C9-4C6A-B654-B199483B654A}" type="sibTrans" cxnId="{729E3A4E-D62D-4AC1-BC52-8AB1F70E5CD1}">
      <dgm:prSet/>
      <dgm:spPr/>
      <dgm:t>
        <a:bodyPr/>
        <a:lstStyle/>
        <a:p>
          <a:endParaRPr lang="en-US"/>
        </a:p>
      </dgm:t>
    </dgm:pt>
    <dgm:pt modelId="{4B979FA3-F97C-43EB-A55B-91A86BBE9271}" type="pres">
      <dgm:prSet presAssocID="{4A7A8EF5-516C-4AD1-AA9D-EE76F66D9AC2}" presName="root" presStyleCnt="0">
        <dgm:presLayoutVars>
          <dgm:dir/>
          <dgm:resizeHandles val="exact"/>
        </dgm:presLayoutVars>
      </dgm:prSet>
      <dgm:spPr/>
    </dgm:pt>
    <dgm:pt modelId="{89FCFD06-BB86-4BD7-B9D6-85919353290C}" type="pres">
      <dgm:prSet presAssocID="{F28430BC-1C99-49F5-9CE9-13A92FBDD160}" presName="compNode" presStyleCnt="0"/>
      <dgm:spPr/>
    </dgm:pt>
    <dgm:pt modelId="{4AA7C521-5CCB-46D5-B653-7C5191403831}" type="pres">
      <dgm:prSet presAssocID="{F28430BC-1C99-49F5-9CE9-13A92FBDD160}" presName="iconBgRect" presStyleLbl="bgShp" presStyleIdx="0" presStyleCnt="4"/>
      <dgm:spPr>
        <a:prstGeom prst="round2DiagRect">
          <a:avLst>
            <a:gd name="adj1" fmla="val 29727"/>
            <a:gd name="adj2" fmla="val 0"/>
          </a:avLst>
        </a:prstGeom>
      </dgm:spPr>
    </dgm:pt>
    <dgm:pt modelId="{C332431D-64D3-4418-8D85-329C49A2A2B5}" type="pres">
      <dgm:prSet presAssocID="{F28430BC-1C99-49F5-9CE9-13A92FBDD160}"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ank"/>
        </a:ext>
      </dgm:extLst>
    </dgm:pt>
    <dgm:pt modelId="{C39419A9-DB5B-41D3-B397-DC7856AF96F9}" type="pres">
      <dgm:prSet presAssocID="{F28430BC-1C99-49F5-9CE9-13A92FBDD160}" presName="spaceRect" presStyleCnt="0"/>
      <dgm:spPr/>
    </dgm:pt>
    <dgm:pt modelId="{F2D2BF8D-512B-4A98-95E8-E369BA3736F9}" type="pres">
      <dgm:prSet presAssocID="{F28430BC-1C99-49F5-9CE9-13A92FBDD160}" presName="textRect" presStyleLbl="revTx" presStyleIdx="0" presStyleCnt="4">
        <dgm:presLayoutVars>
          <dgm:chMax val="1"/>
          <dgm:chPref val="1"/>
        </dgm:presLayoutVars>
      </dgm:prSet>
      <dgm:spPr/>
    </dgm:pt>
    <dgm:pt modelId="{94624AED-1EC6-489D-A862-B99E4B7E732F}" type="pres">
      <dgm:prSet presAssocID="{2B71A4FB-B24D-48A2-9867-F12D05F623BD}" presName="sibTrans" presStyleCnt="0"/>
      <dgm:spPr/>
    </dgm:pt>
    <dgm:pt modelId="{31D1C0ED-91C1-41BD-8773-10224F5ED580}" type="pres">
      <dgm:prSet presAssocID="{E230B76A-F764-4FF7-819D-85B82337C516}" presName="compNode" presStyleCnt="0"/>
      <dgm:spPr/>
    </dgm:pt>
    <dgm:pt modelId="{6404F900-5C72-4421-AAFE-425C44F9D2B4}" type="pres">
      <dgm:prSet presAssocID="{E230B76A-F764-4FF7-819D-85B82337C516}" presName="iconBgRect" presStyleLbl="bgShp" presStyleIdx="1" presStyleCnt="4"/>
      <dgm:spPr>
        <a:prstGeom prst="round2DiagRect">
          <a:avLst>
            <a:gd name="adj1" fmla="val 29727"/>
            <a:gd name="adj2" fmla="val 0"/>
          </a:avLst>
        </a:prstGeom>
      </dgm:spPr>
    </dgm:pt>
    <dgm:pt modelId="{88B74320-930E-40BF-AAD3-CBB35E4B8BE3}" type="pres">
      <dgm:prSet presAssocID="{E230B76A-F764-4FF7-819D-85B82337C516}"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Ribbon"/>
        </a:ext>
      </dgm:extLst>
    </dgm:pt>
    <dgm:pt modelId="{DF5ECBB0-FB82-42A9-A0EB-0B6FD961B088}" type="pres">
      <dgm:prSet presAssocID="{E230B76A-F764-4FF7-819D-85B82337C516}" presName="spaceRect" presStyleCnt="0"/>
      <dgm:spPr/>
    </dgm:pt>
    <dgm:pt modelId="{D192F44A-CDAE-485F-87DD-22DE1A0D70B2}" type="pres">
      <dgm:prSet presAssocID="{E230B76A-F764-4FF7-819D-85B82337C516}" presName="textRect" presStyleLbl="revTx" presStyleIdx="1" presStyleCnt="4">
        <dgm:presLayoutVars>
          <dgm:chMax val="1"/>
          <dgm:chPref val="1"/>
        </dgm:presLayoutVars>
      </dgm:prSet>
      <dgm:spPr/>
    </dgm:pt>
    <dgm:pt modelId="{C29061F9-7D42-4BB9-B8F3-CFC6D35087E2}" type="pres">
      <dgm:prSet presAssocID="{9A446F63-DB21-4FCA-8B03-4C83BECB39D9}" presName="sibTrans" presStyleCnt="0"/>
      <dgm:spPr/>
    </dgm:pt>
    <dgm:pt modelId="{2F76658F-565F-4141-9808-AFEFB90513C2}" type="pres">
      <dgm:prSet presAssocID="{1C53EEF9-A3C7-4D63-9F3E-5CA02F478946}" presName="compNode" presStyleCnt="0"/>
      <dgm:spPr/>
    </dgm:pt>
    <dgm:pt modelId="{F9E1EC63-96BD-4C69-BE68-6E9BE5F1B29C}" type="pres">
      <dgm:prSet presAssocID="{1C53EEF9-A3C7-4D63-9F3E-5CA02F478946}" presName="iconBgRect" presStyleLbl="bgShp" presStyleIdx="2" presStyleCnt="4"/>
      <dgm:spPr>
        <a:prstGeom prst="round2DiagRect">
          <a:avLst>
            <a:gd name="adj1" fmla="val 29727"/>
            <a:gd name="adj2" fmla="val 0"/>
          </a:avLst>
        </a:prstGeom>
      </dgm:spPr>
    </dgm:pt>
    <dgm:pt modelId="{DF118994-E478-4311-8003-C983BA4CA52C}" type="pres">
      <dgm:prSet presAssocID="{1C53EEF9-A3C7-4D63-9F3E-5CA02F478946}"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Business Growth"/>
        </a:ext>
      </dgm:extLst>
    </dgm:pt>
    <dgm:pt modelId="{D2226C13-49A5-445E-B1C8-05B06B01E870}" type="pres">
      <dgm:prSet presAssocID="{1C53EEF9-A3C7-4D63-9F3E-5CA02F478946}" presName="spaceRect" presStyleCnt="0"/>
      <dgm:spPr/>
    </dgm:pt>
    <dgm:pt modelId="{592A848A-4554-4E45-9D53-83CF56A961F5}" type="pres">
      <dgm:prSet presAssocID="{1C53EEF9-A3C7-4D63-9F3E-5CA02F478946}" presName="textRect" presStyleLbl="revTx" presStyleIdx="2" presStyleCnt="4">
        <dgm:presLayoutVars>
          <dgm:chMax val="1"/>
          <dgm:chPref val="1"/>
        </dgm:presLayoutVars>
      </dgm:prSet>
      <dgm:spPr/>
    </dgm:pt>
    <dgm:pt modelId="{BDC0FAD1-D63E-4C7D-B7CD-C297A432E0F5}" type="pres">
      <dgm:prSet presAssocID="{F492A03C-64F8-40B5-A25A-67B725612EDE}" presName="sibTrans" presStyleCnt="0"/>
      <dgm:spPr/>
    </dgm:pt>
    <dgm:pt modelId="{C278B842-6B9F-41B8-A2D6-E2769A543B53}" type="pres">
      <dgm:prSet presAssocID="{67D9C7F1-383F-4EAF-9FF6-1AF2B51FB285}" presName="compNode" presStyleCnt="0"/>
      <dgm:spPr/>
    </dgm:pt>
    <dgm:pt modelId="{AB2C8034-F17F-454A-9479-752273D7E732}" type="pres">
      <dgm:prSet presAssocID="{67D9C7F1-383F-4EAF-9FF6-1AF2B51FB285}" presName="iconBgRect" presStyleLbl="bgShp" presStyleIdx="3" presStyleCnt="4"/>
      <dgm:spPr>
        <a:prstGeom prst="round2DiagRect">
          <a:avLst>
            <a:gd name="adj1" fmla="val 29727"/>
            <a:gd name="adj2" fmla="val 0"/>
          </a:avLst>
        </a:prstGeom>
      </dgm:spPr>
    </dgm:pt>
    <dgm:pt modelId="{A1FDC757-6DB0-4235-A189-75A701C487A9}" type="pres">
      <dgm:prSet presAssocID="{67D9C7F1-383F-4EAF-9FF6-1AF2B51FB285}"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Tiger"/>
        </a:ext>
      </dgm:extLst>
    </dgm:pt>
    <dgm:pt modelId="{F473DF24-B6A6-460D-9184-5F6D1C142596}" type="pres">
      <dgm:prSet presAssocID="{67D9C7F1-383F-4EAF-9FF6-1AF2B51FB285}" presName="spaceRect" presStyleCnt="0"/>
      <dgm:spPr/>
    </dgm:pt>
    <dgm:pt modelId="{F2F8946F-7CAB-4895-9249-EB709FD959EC}" type="pres">
      <dgm:prSet presAssocID="{67D9C7F1-383F-4EAF-9FF6-1AF2B51FB285}" presName="textRect" presStyleLbl="revTx" presStyleIdx="3" presStyleCnt="4">
        <dgm:presLayoutVars>
          <dgm:chMax val="1"/>
          <dgm:chPref val="1"/>
        </dgm:presLayoutVars>
      </dgm:prSet>
      <dgm:spPr/>
    </dgm:pt>
  </dgm:ptLst>
  <dgm:cxnLst>
    <dgm:cxn modelId="{52738F02-8558-4F00-9F4F-10D6554D72C4}" type="presOf" srcId="{67D9C7F1-383F-4EAF-9FF6-1AF2B51FB285}" destId="{F2F8946F-7CAB-4895-9249-EB709FD959EC}" srcOrd="0" destOrd="0" presId="urn:microsoft.com/office/officeart/2018/5/layout/IconLeafLabelList"/>
    <dgm:cxn modelId="{336A8E25-27E8-4288-908C-E461B76E67E9}" type="presOf" srcId="{E230B76A-F764-4FF7-819D-85B82337C516}" destId="{D192F44A-CDAE-485F-87DD-22DE1A0D70B2}" srcOrd="0" destOrd="0" presId="urn:microsoft.com/office/officeart/2018/5/layout/IconLeafLabelList"/>
    <dgm:cxn modelId="{8B10F95C-DB7E-4FA2-B2F7-8F7E741A96EA}" srcId="{4A7A8EF5-516C-4AD1-AA9D-EE76F66D9AC2}" destId="{1C53EEF9-A3C7-4D63-9F3E-5CA02F478946}" srcOrd="2" destOrd="0" parTransId="{496C379B-8723-49CA-BDDB-1F5720F17B4E}" sibTransId="{F492A03C-64F8-40B5-A25A-67B725612EDE}"/>
    <dgm:cxn modelId="{4659156A-F907-409B-B5E2-428ACF162646}" type="presOf" srcId="{1C53EEF9-A3C7-4D63-9F3E-5CA02F478946}" destId="{592A848A-4554-4E45-9D53-83CF56A961F5}" srcOrd="0" destOrd="0" presId="urn:microsoft.com/office/officeart/2018/5/layout/IconLeafLabelList"/>
    <dgm:cxn modelId="{729E3A4E-D62D-4AC1-BC52-8AB1F70E5CD1}" srcId="{4A7A8EF5-516C-4AD1-AA9D-EE76F66D9AC2}" destId="{67D9C7F1-383F-4EAF-9FF6-1AF2B51FB285}" srcOrd="3" destOrd="0" parTransId="{487B7ABC-D05D-4520-BE47-DD237237EF1B}" sibTransId="{078E2546-51C9-4C6A-B654-B199483B654A}"/>
    <dgm:cxn modelId="{C20B6AA2-513F-43C1-B2A0-F4AFC24D4A3D}" type="presOf" srcId="{F28430BC-1C99-49F5-9CE9-13A92FBDD160}" destId="{F2D2BF8D-512B-4A98-95E8-E369BA3736F9}" srcOrd="0" destOrd="0" presId="urn:microsoft.com/office/officeart/2018/5/layout/IconLeafLabelList"/>
    <dgm:cxn modelId="{106DE4B2-14E5-4B28-9B0C-30B417B3BA78}" srcId="{4A7A8EF5-516C-4AD1-AA9D-EE76F66D9AC2}" destId="{E230B76A-F764-4FF7-819D-85B82337C516}" srcOrd="1" destOrd="0" parTransId="{A2481B19-5BAA-4C48-A263-5496346A41DD}" sibTransId="{9A446F63-DB21-4FCA-8B03-4C83BECB39D9}"/>
    <dgm:cxn modelId="{658C67BD-B284-46EC-BDD4-1CEFB7594EBC}" type="presOf" srcId="{4A7A8EF5-516C-4AD1-AA9D-EE76F66D9AC2}" destId="{4B979FA3-F97C-43EB-A55B-91A86BBE9271}" srcOrd="0" destOrd="0" presId="urn:microsoft.com/office/officeart/2018/5/layout/IconLeafLabelList"/>
    <dgm:cxn modelId="{2797FAD4-4C36-4AC3-8126-12B3C0E943A8}" srcId="{4A7A8EF5-516C-4AD1-AA9D-EE76F66D9AC2}" destId="{F28430BC-1C99-49F5-9CE9-13A92FBDD160}" srcOrd="0" destOrd="0" parTransId="{3FDE2C60-7597-4AF6-872A-E53728D3A512}" sibTransId="{2B71A4FB-B24D-48A2-9867-F12D05F623BD}"/>
    <dgm:cxn modelId="{DCCDAA99-5AE1-4EE3-9703-0C9D1006422F}" type="presParOf" srcId="{4B979FA3-F97C-43EB-A55B-91A86BBE9271}" destId="{89FCFD06-BB86-4BD7-B9D6-85919353290C}" srcOrd="0" destOrd="0" presId="urn:microsoft.com/office/officeart/2018/5/layout/IconLeafLabelList"/>
    <dgm:cxn modelId="{4A0A4398-ACD1-4216-B575-E8106B06F242}" type="presParOf" srcId="{89FCFD06-BB86-4BD7-B9D6-85919353290C}" destId="{4AA7C521-5CCB-46D5-B653-7C5191403831}" srcOrd="0" destOrd="0" presId="urn:microsoft.com/office/officeart/2018/5/layout/IconLeafLabelList"/>
    <dgm:cxn modelId="{3F912B1D-0096-4135-87C9-DDFABEA2A9E6}" type="presParOf" srcId="{89FCFD06-BB86-4BD7-B9D6-85919353290C}" destId="{C332431D-64D3-4418-8D85-329C49A2A2B5}" srcOrd="1" destOrd="0" presId="urn:microsoft.com/office/officeart/2018/5/layout/IconLeafLabelList"/>
    <dgm:cxn modelId="{F89EBFC3-0D5C-41B7-BD0B-4102F58D5947}" type="presParOf" srcId="{89FCFD06-BB86-4BD7-B9D6-85919353290C}" destId="{C39419A9-DB5B-41D3-B397-DC7856AF96F9}" srcOrd="2" destOrd="0" presId="urn:microsoft.com/office/officeart/2018/5/layout/IconLeafLabelList"/>
    <dgm:cxn modelId="{65FCE329-415C-4E38-8F13-F5BE4B776004}" type="presParOf" srcId="{89FCFD06-BB86-4BD7-B9D6-85919353290C}" destId="{F2D2BF8D-512B-4A98-95E8-E369BA3736F9}" srcOrd="3" destOrd="0" presId="urn:microsoft.com/office/officeart/2018/5/layout/IconLeafLabelList"/>
    <dgm:cxn modelId="{2139F821-8689-4DD1-9940-93C84130AEC2}" type="presParOf" srcId="{4B979FA3-F97C-43EB-A55B-91A86BBE9271}" destId="{94624AED-1EC6-489D-A862-B99E4B7E732F}" srcOrd="1" destOrd="0" presId="urn:microsoft.com/office/officeart/2018/5/layout/IconLeafLabelList"/>
    <dgm:cxn modelId="{FE012D47-F85C-4AC9-9425-E04CBBAC1EE9}" type="presParOf" srcId="{4B979FA3-F97C-43EB-A55B-91A86BBE9271}" destId="{31D1C0ED-91C1-41BD-8773-10224F5ED580}" srcOrd="2" destOrd="0" presId="urn:microsoft.com/office/officeart/2018/5/layout/IconLeafLabelList"/>
    <dgm:cxn modelId="{198DD9FC-07C5-406E-97C1-012E0DF7B6FC}" type="presParOf" srcId="{31D1C0ED-91C1-41BD-8773-10224F5ED580}" destId="{6404F900-5C72-4421-AAFE-425C44F9D2B4}" srcOrd="0" destOrd="0" presId="urn:microsoft.com/office/officeart/2018/5/layout/IconLeafLabelList"/>
    <dgm:cxn modelId="{671D7BB8-799B-4407-BB25-85EBF49BE209}" type="presParOf" srcId="{31D1C0ED-91C1-41BD-8773-10224F5ED580}" destId="{88B74320-930E-40BF-AAD3-CBB35E4B8BE3}" srcOrd="1" destOrd="0" presId="urn:microsoft.com/office/officeart/2018/5/layout/IconLeafLabelList"/>
    <dgm:cxn modelId="{5B449B1B-019B-41E7-91CB-C80FA1C9C441}" type="presParOf" srcId="{31D1C0ED-91C1-41BD-8773-10224F5ED580}" destId="{DF5ECBB0-FB82-42A9-A0EB-0B6FD961B088}" srcOrd="2" destOrd="0" presId="urn:microsoft.com/office/officeart/2018/5/layout/IconLeafLabelList"/>
    <dgm:cxn modelId="{C95301C0-A014-4569-A978-FD48E2B0642A}" type="presParOf" srcId="{31D1C0ED-91C1-41BD-8773-10224F5ED580}" destId="{D192F44A-CDAE-485F-87DD-22DE1A0D70B2}" srcOrd="3" destOrd="0" presId="urn:microsoft.com/office/officeart/2018/5/layout/IconLeafLabelList"/>
    <dgm:cxn modelId="{56CCFEFF-2355-49E8-AB85-7DFF53EB27B5}" type="presParOf" srcId="{4B979FA3-F97C-43EB-A55B-91A86BBE9271}" destId="{C29061F9-7D42-4BB9-B8F3-CFC6D35087E2}" srcOrd="3" destOrd="0" presId="urn:microsoft.com/office/officeart/2018/5/layout/IconLeafLabelList"/>
    <dgm:cxn modelId="{6C84536B-5BF0-44CC-96B1-40C0ACC8E6F2}" type="presParOf" srcId="{4B979FA3-F97C-43EB-A55B-91A86BBE9271}" destId="{2F76658F-565F-4141-9808-AFEFB90513C2}" srcOrd="4" destOrd="0" presId="urn:microsoft.com/office/officeart/2018/5/layout/IconLeafLabelList"/>
    <dgm:cxn modelId="{C87DD6BC-8E6E-4BB9-ABB5-F06018C7B84C}" type="presParOf" srcId="{2F76658F-565F-4141-9808-AFEFB90513C2}" destId="{F9E1EC63-96BD-4C69-BE68-6E9BE5F1B29C}" srcOrd="0" destOrd="0" presId="urn:microsoft.com/office/officeart/2018/5/layout/IconLeafLabelList"/>
    <dgm:cxn modelId="{CCC22A0E-553F-4BD9-960D-D1FD9C438FE0}" type="presParOf" srcId="{2F76658F-565F-4141-9808-AFEFB90513C2}" destId="{DF118994-E478-4311-8003-C983BA4CA52C}" srcOrd="1" destOrd="0" presId="urn:microsoft.com/office/officeart/2018/5/layout/IconLeafLabelList"/>
    <dgm:cxn modelId="{76900E26-60C9-4588-B7B1-92E587B19FF9}" type="presParOf" srcId="{2F76658F-565F-4141-9808-AFEFB90513C2}" destId="{D2226C13-49A5-445E-B1C8-05B06B01E870}" srcOrd="2" destOrd="0" presId="urn:microsoft.com/office/officeart/2018/5/layout/IconLeafLabelList"/>
    <dgm:cxn modelId="{E8151F2E-D536-459F-B386-4899437D56C1}" type="presParOf" srcId="{2F76658F-565F-4141-9808-AFEFB90513C2}" destId="{592A848A-4554-4E45-9D53-83CF56A961F5}" srcOrd="3" destOrd="0" presId="urn:microsoft.com/office/officeart/2018/5/layout/IconLeafLabelList"/>
    <dgm:cxn modelId="{2CA35D95-A627-44E8-BE4C-D62FBC77B8E6}" type="presParOf" srcId="{4B979FA3-F97C-43EB-A55B-91A86BBE9271}" destId="{BDC0FAD1-D63E-4C7D-B7CD-C297A432E0F5}" srcOrd="5" destOrd="0" presId="urn:microsoft.com/office/officeart/2018/5/layout/IconLeafLabelList"/>
    <dgm:cxn modelId="{E7224AC5-0B83-4723-90D7-311B3988D67F}" type="presParOf" srcId="{4B979FA3-F97C-43EB-A55B-91A86BBE9271}" destId="{C278B842-6B9F-41B8-A2D6-E2769A543B53}" srcOrd="6" destOrd="0" presId="urn:microsoft.com/office/officeart/2018/5/layout/IconLeafLabelList"/>
    <dgm:cxn modelId="{14782279-885F-4FF4-87E3-BA2EB24D153C}" type="presParOf" srcId="{C278B842-6B9F-41B8-A2D6-E2769A543B53}" destId="{AB2C8034-F17F-454A-9479-752273D7E732}" srcOrd="0" destOrd="0" presId="urn:microsoft.com/office/officeart/2018/5/layout/IconLeafLabelList"/>
    <dgm:cxn modelId="{9444BCF8-66CF-49D4-B784-4726A4DF9B83}" type="presParOf" srcId="{C278B842-6B9F-41B8-A2D6-E2769A543B53}" destId="{A1FDC757-6DB0-4235-A189-75A701C487A9}" srcOrd="1" destOrd="0" presId="urn:microsoft.com/office/officeart/2018/5/layout/IconLeafLabelList"/>
    <dgm:cxn modelId="{BE417A1D-64F0-436F-B109-AAEDA5E71584}" type="presParOf" srcId="{C278B842-6B9F-41B8-A2D6-E2769A543B53}" destId="{F473DF24-B6A6-460D-9184-5F6D1C142596}" srcOrd="2" destOrd="0" presId="urn:microsoft.com/office/officeart/2018/5/layout/IconLeafLabelList"/>
    <dgm:cxn modelId="{0623DC4A-708B-4E3B-9DB3-9FC53D565A3A}" type="presParOf" srcId="{C278B842-6B9F-41B8-A2D6-E2769A543B53}" destId="{F2F8946F-7CAB-4895-9249-EB709FD959E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1499D4-4EB6-46CB-95AA-82E7A46CC73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BA0DFD3-3C83-458A-A35A-82E92BDF41BC}">
      <dgm:prSet/>
      <dgm:spPr/>
      <dgm:t>
        <a:bodyPr/>
        <a:lstStyle/>
        <a:p>
          <a:r>
            <a:rPr lang="en-US"/>
            <a:t>Highest number of survey participants belong to the age group 18-30 followed by the age group 41-50.</a:t>
          </a:r>
        </a:p>
      </dgm:t>
    </dgm:pt>
    <dgm:pt modelId="{072EE980-F217-4040-803C-ACAC7CC1F5AF}" type="parTrans" cxnId="{AC335803-0C22-43D2-A90F-9426064BB34B}">
      <dgm:prSet/>
      <dgm:spPr/>
      <dgm:t>
        <a:bodyPr/>
        <a:lstStyle/>
        <a:p>
          <a:endParaRPr lang="en-US"/>
        </a:p>
      </dgm:t>
    </dgm:pt>
    <dgm:pt modelId="{3CE38BB3-155F-4579-9AAA-793604AF6606}" type="sibTrans" cxnId="{AC335803-0C22-43D2-A90F-9426064BB34B}">
      <dgm:prSet/>
      <dgm:spPr/>
      <dgm:t>
        <a:bodyPr/>
        <a:lstStyle/>
        <a:p>
          <a:endParaRPr lang="en-US"/>
        </a:p>
      </dgm:t>
    </dgm:pt>
    <dgm:pt modelId="{1C4C9964-6258-4FDD-B4F4-FA96D4170785}">
      <dgm:prSet/>
      <dgm:spPr/>
      <dgm:t>
        <a:bodyPr/>
        <a:lstStyle/>
        <a:p>
          <a:r>
            <a:rPr lang="en-US"/>
            <a:t>Participants belong to Chennai are highest in count.</a:t>
          </a:r>
        </a:p>
      </dgm:t>
    </dgm:pt>
    <dgm:pt modelId="{B60BD9B8-9C26-4544-8614-48DC3D2DB554}" type="parTrans" cxnId="{DD2C8B81-8FED-4EE8-B6CE-8470D34E3521}">
      <dgm:prSet/>
      <dgm:spPr/>
      <dgm:t>
        <a:bodyPr/>
        <a:lstStyle/>
        <a:p>
          <a:endParaRPr lang="en-US"/>
        </a:p>
      </dgm:t>
    </dgm:pt>
    <dgm:pt modelId="{E79B2373-7430-4111-A661-E6727F50C919}" type="sibTrans" cxnId="{DD2C8B81-8FED-4EE8-B6CE-8470D34E3521}">
      <dgm:prSet/>
      <dgm:spPr/>
      <dgm:t>
        <a:bodyPr/>
        <a:lstStyle/>
        <a:p>
          <a:endParaRPr lang="en-US"/>
        </a:p>
      </dgm:t>
    </dgm:pt>
    <dgm:pt modelId="{59757492-F8A7-4FDE-B3D6-410606B1605C}">
      <dgm:prSet/>
      <dgm:spPr/>
      <dgm:t>
        <a:bodyPr/>
        <a:lstStyle/>
        <a:p>
          <a:r>
            <a:rPr lang="en-US"/>
            <a:t>Most of the participants are female.</a:t>
          </a:r>
        </a:p>
      </dgm:t>
    </dgm:pt>
    <dgm:pt modelId="{A0D355BB-595D-4D65-844E-60D3FA4E5F96}" type="parTrans" cxnId="{E347F4D7-69A5-4BC2-8EE0-F297F4674036}">
      <dgm:prSet/>
      <dgm:spPr/>
      <dgm:t>
        <a:bodyPr/>
        <a:lstStyle/>
        <a:p>
          <a:endParaRPr lang="en-US"/>
        </a:p>
      </dgm:t>
    </dgm:pt>
    <dgm:pt modelId="{52EE0EBD-9AF0-4A33-B06D-6925132BC7A8}" type="sibTrans" cxnId="{E347F4D7-69A5-4BC2-8EE0-F297F4674036}">
      <dgm:prSet/>
      <dgm:spPr/>
      <dgm:t>
        <a:bodyPr/>
        <a:lstStyle/>
        <a:p>
          <a:endParaRPr lang="en-US"/>
        </a:p>
      </dgm:t>
    </dgm:pt>
    <dgm:pt modelId="{29A00C2F-57C6-49D2-AC88-62E865068FD1}">
      <dgm:prSet/>
      <dgm:spPr/>
      <dgm:t>
        <a:bodyPr/>
        <a:lstStyle/>
        <a:p>
          <a:r>
            <a:rPr lang="en-US"/>
            <a:t>Most people attended the survey through online.</a:t>
          </a:r>
        </a:p>
      </dgm:t>
    </dgm:pt>
    <dgm:pt modelId="{B6FB2711-8CEA-4D6B-BCC3-6D2F5227574E}" type="parTrans" cxnId="{EA47501E-533D-4DB9-9125-4058ADE28B31}">
      <dgm:prSet/>
      <dgm:spPr/>
      <dgm:t>
        <a:bodyPr/>
        <a:lstStyle/>
        <a:p>
          <a:endParaRPr lang="en-US"/>
        </a:p>
      </dgm:t>
    </dgm:pt>
    <dgm:pt modelId="{E7F82DE5-DA47-469C-9552-FF62890E2834}" type="sibTrans" cxnId="{EA47501E-533D-4DB9-9125-4058ADE28B31}">
      <dgm:prSet/>
      <dgm:spPr/>
      <dgm:t>
        <a:bodyPr/>
        <a:lstStyle/>
        <a:p>
          <a:endParaRPr lang="en-US"/>
        </a:p>
      </dgm:t>
    </dgm:pt>
    <dgm:pt modelId="{FF8BAA43-80DF-482E-ADBC-97C00FF19204}">
      <dgm:prSet/>
      <dgm:spPr/>
      <dgm:t>
        <a:bodyPr/>
        <a:lstStyle/>
        <a:p>
          <a:r>
            <a:rPr lang="en-US"/>
            <a:t>Most of the participants belong to low-income category.</a:t>
          </a:r>
        </a:p>
      </dgm:t>
    </dgm:pt>
    <dgm:pt modelId="{ED401036-5931-4EE2-84A8-A821E65D86E0}" type="parTrans" cxnId="{58B354AF-0219-4EE4-8CC2-F72A7E77EA4E}">
      <dgm:prSet/>
      <dgm:spPr/>
      <dgm:t>
        <a:bodyPr/>
        <a:lstStyle/>
        <a:p>
          <a:endParaRPr lang="en-US"/>
        </a:p>
      </dgm:t>
    </dgm:pt>
    <dgm:pt modelId="{507F911B-B535-4B50-A32C-46904C823CAD}" type="sibTrans" cxnId="{58B354AF-0219-4EE4-8CC2-F72A7E77EA4E}">
      <dgm:prSet/>
      <dgm:spPr/>
      <dgm:t>
        <a:bodyPr/>
        <a:lstStyle/>
        <a:p>
          <a:endParaRPr lang="en-US"/>
        </a:p>
      </dgm:t>
    </dgm:pt>
    <dgm:pt modelId="{C3291AAA-0308-4469-B0AA-64ADA5F7C2D6}">
      <dgm:prSet/>
      <dgm:spPr/>
      <dgm:t>
        <a:bodyPr/>
        <a:lstStyle/>
        <a:p>
          <a:r>
            <a:rPr lang="en-US"/>
            <a:t>Urban participants are more than rural participants.</a:t>
          </a:r>
        </a:p>
      </dgm:t>
    </dgm:pt>
    <dgm:pt modelId="{598AB757-1354-4AF5-BAA2-076819FBEDB6}" type="parTrans" cxnId="{DCD19847-E385-430F-8C9B-7CCDD6E3262B}">
      <dgm:prSet/>
      <dgm:spPr/>
      <dgm:t>
        <a:bodyPr/>
        <a:lstStyle/>
        <a:p>
          <a:endParaRPr lang="en-US"/>
        </a:p>
      </dgm:t>
    </dgm:pt>
    <dgm:pt modelId="{EB12CF06-6B3F-491F-AF21-7BA3ABB4F06A}" type="sibTrans" cxnId="{DCD19847-E385-430F-8C9B-7CCDD6E3262B}">
      <dgm:prSet/>
      <dgm:spPr/>
      <dgm:t>
        <a:bodyPr/>
        <a:lstStyle/>
        <a:p>
          <a:endParaRPr lang="en-US"/>
        </a:p>
      </dgm:t>
    </dgm:pt>
    <dgm:pt modelId="{1A58FC52-D83A-4EE7-8C3C-B8E56D2CB058}">
      <dgm:prSet/>
      <dgm:spPr/>
      <dgm:t>
        <a:bodyPr/>
        <a:lstStyle/>
        <a:p>
          <a:r>
            <a:rPr lang="en-US"/>
            <a:t>Participants belong to the age group 18-30 have the highest awareness of the Tamil Nadu Government Schemes.</a:t>
          </a:r>
        </a:p>
      </dgm:t>
    </dgm:pt>
    <dgm:pt modelId="{0F5F8305-8C23-4290-B98A-0DFA03224ADF}" type="parTrans" cxnId="{2E3EED6E-6903-4645-8C37-5596D799B8F5}">
      <dgm:prSet/>
      <dgm:spPr/>
      <dgm:t>
        <a:bodyPr/>
        <a:lstStyle/>
        <a:p>
          <a:endParaRPr lang="en-US"/>
        </a:p>
      </dgm:t>
    </dgm:pt>
    <dgm:pt modelId="{C9D604F5-1A1E-473F-9279-56030E5A2389}" type="sibTrans" cxnId="{2E3EED6E-6903-4645-8C37-5596D799B8F5}">
      <dgm:prSet/>
      <dgm:spPr/>
      <dgm:t>
        <a:bodyPr/>
        <a:lstStyle/>
        <a:p>
          <a:endParaRPr lang="en-US"/>
        </a:p>
      </dgm:t>
    </dgm:pt>
    <dgm:pt modelId="{252C72EF-F6F7-4B32-B3CF-6D8BD8E91487}">
      <dgm:prSet/>
      <dgm:spPr/>
      <dgm:t>
        <a:bodyPr/>
        <a:lstStyle/>
        <a:p>
          <a:r>
            <a:rPr lang="en-US"/>
            <a:t>Graduates are more aware of the government schemes than any educational category participants.</a:t>
          </a:r>
        </a:p>
      </dgm:t>
    </dgm:pt>
    <dgm:pt modelId="{3E168392-D959-4CF7-8536-FC126D2203B9}" type="parTrans" cxnId="{F3CB92CE-8011-4DAF-8263-4CBD0D6B3445}">
      <dgm:prSet/>
      <dgm:spPr/>
      <dgm:t>
        <a:bodyPr/>
        <a:lstStyle/>
        <a:p>
          <a:endParaRPr lang="en-US"/>
        </a:p>
      </dgm:t>
    </dgm:pt>
    <dgm:pt modelId="{E5FAD373-F3A8-4840-AC4B-6D69F9E4B074}" type="sibTrans" cxnId="{F3CB92CE-8011-4DAF-8263-4CBD0D6B3445}">
      <dgm:prSet/>
      <dgm:spPr/>
      <dgm:t>
        <a:bodyPr/>
        <a:lstStyle/>
        <a:p>
          <a:endParaRPr lang="en-US"/>
        </a:p>
      </dgm:t>
    </dgm:pt>
    <dgm:pt modelId="{478BB69F-3E82-4858-9306-2CDFAF232A74}">
      <dgm:prSet/>
      <dgm:spPr/>
      <dgm:t>
        <a:bodyPr/>
        <a:lstStyle/>
        <a:p>
          <a:r>
            <a:rPr lang="en-US"/>
            <a:t>People belong to the age group 18-30 are more satisfied with the government schemes than others.</a:t>
          </a:r>
        </a:p>
      </dgm:t>
    </dgm:pt>
    <dgm:pt modelId="{B1899C2F-17A3-429F-B5A7-0A27C07328AB}" type="parTrans" cxnId="{64308DD6-6BB6-41BD-9864-A69B7C7B9E0F}">
      <dgm:prSet/>
      <dgm:spPr/>
      <dgm:t>
        <a:bodyPr/>
        <a:lstStyle/>
        <a:p>
          <a:endParaRPr lang="en-US"/>
        </a:p>
      </dgm:t>
    </dgm:pt>
    <dgm:pt modelId="{B89CE3BD-348F-48E7-AE2F-87A82C5EF286}" type="sibTrans" cxnId="{64308DD6-6BB6-41BD-9864-A69B7C7B9E0F}">
      <dgm:prSet/>
      <dgm:spPr/>
      <dgm:t>
        <a:bodyPr/>
        <a:lstStyle/>
        <a:p>
          <a:endParaRPr lang="en-US"/>
        </a:p>
      </dgm:t>
    </dgm:pt>
    <dgm:pt modelId="{9A51BAC1-2E55-4E3D-87D6-50DF9A27C675}">
      <dgm:prSet/>
      <dgm:spPr/>
      <dgm:t>
        <a:bodyPr/>
        <a:lstStyle/>
        <a:p>
          <a:r>
            <a:rPr lang="en-US"/>
            <a:t>Agricultural schemes got the most satisfaction rate out of all other schemes.</a:t>
          </a:r>
        </a:p>
      </dgm:t>
    </dgm:pt>
    <dgm:pt modelId="{211075DD-2175-4BAE-B3A3-A63E8E57113B}" type="parTrans" cxnId="{7A827ED8-1ABD-4146-BF4B-181A28DA282C}">
      <dgm:prSet/>
      <dgm:spPr/>
      <dgm:t>
        <a:bodyPr/>
        <a:lstStyle/>
        <a:p>
          <a:endParaRPr lang="en-US"/>
        </a:p>
      </dgm:t>
    </dgm:pt>
    <dgm:pt modelId="{3DF02D87-7B07-4675-B59D-E01CECE80599}" type="sibTrans" cxnId="{7A827ED8-1ABD-4146-BF4B-181A28DA282C}">
      <dgm:prSet/>
      <dgm:spPr/>
      <dgm:t>
        <a:bodyPr/>
        <a:lstStyle/>
        <a:p>
          <a:endParaRPr lang="en-US"/>
        </a:p>
      </dgm:t>
    </dgm:pt>
    <dgm:pt modelId="{EE234A82-0845-41ED-B2CE-D876D2D63FD3}" type="pres">
      <dgm:prSet presAssocID="{4F1499D4-4EB6-46CB-95AA-82E7A46CC73F}" presName="linear" presStyleCnt="0">
        <dgm:presLayoutVars>
          <dgm:animLvl val="lvl"/>
          <dgm:resizeHandles val="exact"/>
        </dgm:presLayoutVars>
      </dgm:prSet>
      <dgm:spPr/>
    </dgm:pt>
    <dgm:pt modelId="{EA10A529-5123-4C57-BF50-BC5DBD934B60}" type="pres">
      <dgm:prSet presAssocID="{ABA0DFD3-3C83-458A-A35A-82E92BDF41BC}" presName="parentText" presStyleLbl="node1" presStyleIdx="0" presStyleCnt="10">
        <dgm:presLayoutVars>
          <dgm:chMax val="0"/>
          <dgm:bulletEnabled val="1"/>
        </dgm:presLayoutVars>
      </dgm:prSet>
      <dgm:spPr/>
    </dgm:pt>
    <dgm:pt modelId="{A76B6C80-A299-4B95-9B7F-A7CA6340F327}" type="pres">
      <dgm:prSet presAssocID="{3CE38BB3-155F-4579-9AAA-793604AF6606}" presName="spacer" presStyleCnt="0"/>
      <dgm:spPr/>
    </dgm:pt>
    <dgm:pt modelId="{FBAC059C-BDBF-45C0-930E-5B95C50B4BD2}" type="pres">
      <dgm:prSet presAssocID="{1C4C9964-6258-4FDD-B4F4-FA96D4170785}" presName="parentText" presStyleLbl="node1" presStyleIdx="1" presStyleCnt="10">
        <dgm:presLayoutVars>
          <dgm:chMax val="0"/>
          <dgm:bulletEnabled val="1"/>
        </dgm:presLayoutVars>
      </dgm:prSet>
      <dgm:spPr/>
    </dgm:pt>
    <dgm:pt modelId="{F05A8EA5-23CA-483E-89DD-594DE1B1449B}" type="pres">
      <dgm:prSet presAssocID="{E79B2373-7430-4111-A661-E6727F50C919}" presName="spacer" presStyleCnt="0"/>
      <dgm:spPr/>
    </dgm:pt>
    <dgm:pt modelId="{D85DA5A5-7E28-4939-8E88-1C66F48E1844}" type="pres">
      <dgm:prSet presAssocID="{59757492-F8A7-4FDE-B3D6-410606B1605C}" presName="parentText" presStyleLbl="node1" presStyleIdx="2" presStyleCnt="10">
        <dgm:presLayoutVars>
          <dgm:chMax val="0"/>
          <dgm:bulletEnabled val="1"/>
        </dgm:presLayoutVars>
      </dgm:prSet>
      <dgm:spPr/>
    </dgm:pt>
    <dgm:pt modelId="{D347FEFB-2F0C-4765-95A9-9E9ACAC65007}" type="pres">
      <dgm:prSet presAssocID="{52EE0EBD-9AF0-4A33-B06D-6925132BC7A8}" presName="spacer" presStyleCnt="0"/>
      <dgm:spPr/>
    </dgm:pt>
    <dgm:pt modelId="{FFF958E0-CBBA-4564-99CE-A4765EC82DB3}" type="pres">
      <dgm:prSet presAssocID="{29A00C2F-57C6-49D2-AC88-62E865068FD1}" presName="parentText" presStyleLbl="node1" presStyleIdx="3" presStyleCnt="10">
        <dgm:presLayoutVars>
          <dgm:chMax val="0"/>
          <dgm:bulletEnabled val="1"/>
        </dgm:presLayoutVars>
      </dgm:prSet>
      <dgm:spPr/>
    </dgm:pt>
    <dgm:pt modelId="{EB277838-50D5-4CED-9A19-32C409FAC2A5}" type="pres">
      <dgm:prSet presAssocID="{E7F82DE5-DA47-469C-9552-FF62890E2834}" presName="spacer" presStyleCnt="0"/>
      <dgm:spPr/>
    </dgm:pt>
    <dgm:pt modelId="{9042215C-24F2-41E3-AFC5-35CC64867867}" type="pres">
      <dgm:prSet presAssocID="{FF8BAA43-80DF-482E-ADBC-97C00FF19204}" presName="parentText" presStyleLbl="node1" presStyleIdx="4" presStyleCnt="10">
        <dgm:presLayoutVars>
          <dgm:chMax val="0"/>
          <dgm:bulletEnabled val="1"/>
        </dgm:presLayoutVars>
      </dgm:prSet>
      <dgm:spPr/>
    </dgm:pt>
    <dgm:pt modelId="{07C0AD60-9FA6-495C-B5FE-589A41E8F5DE}" type="pres">
      <dgm:prSet presAssocID="{507F911B-B535-4B50-A32C-46904C823CAD}" presName="spacer" presStyleCnt="0"/>
      <dgm:spPr/>
    </dgm:pt>
    <dgm:pt modelId="{9DD75777-2371-4A46-A934-F033D3186634}" type="pres">
      <dgm:prSet presAssocID="{C3291AAA-0308-4469-B0AA-64ADA5F7C2D6}" presName="parentText" presStyleLbl="node1" presStyleIdx="5" presStyleCnt="10">
        <dgm:presLayoutVars>
          <dgm:chMax val="0"/>
          <dgm:bulletEnabled val="1"/>
        </dgm:presLayoutVars>
      </dgm:prSet>
      <dgm:spPr/>
    </dgm:pt>
    <dgm:pt modelId="{2E7D0F0D-ADC2-4084-B8F4-A35296E069BB}" type="pres">
      <dgm:prSet presAssocID="{EB12CF06-6B3F-491F-AF21-7BA3ABB4F06A}" presName="spacer" presStyleCnt="0"/>
      <dgm:spPr/>
    </dgm:pt>
    <dgm:pt modelId="{E8B14FE4-663A-49D9-9442-1BB90B6B9961}" type="pres">
      <dgm:prSet presAssocID="{1A58FC52-D83A-4EE7-8C3C-B8E56D2CB058}" presName="parentText" presStyleLbl="node1" presStyleIdx="6" presStyleCnt="10">
        <dgm:presLayoutVars>
          <dgm:chMax val="0"/>
          <dgm:bulletEnabled val="1"/>
        </dgm:presLayoutVars>
      </dgm:prSet>
      <dgm:spPr/>
    </dgm:pt>
    <dgm:pt modelId="{DE9BB4FD-8894-40F8-91A0-A07B228D2DD3}" type="pres">
      <dgm:prSet presAssocID="{C9D604F5-1A1E-473F-9279-56030E5A2389}" presName="spacer" presStyleCnt="0"/>
      <dgm:spPr/>
    </dgm:pt>
    <dgm:pt modelId="{DC863003-6086-4F7F-950F-375AD61F4532}" type="pres">
      <dgm:prSet presAssocID="{252C72EF-F6F7-4B32-B3CF-6D8BD8E91487}" presName="parentText" presStyleLbl="node1" presStyleIdx="7" presStyleCnt="10">
        <dgm:presLayoutVars>
          <dgm:chMax val="0"/>
          <dgm:bulletEnabled val="1"/>
        </dgm:presLayoutVars>
      </dgm:prSet>
      <dgm:spPr/>
    </dgm:pt>
    <dgm:pt modelId="{4D8B534A-C6FE-4B4F-82C6-ED9150BFA5B0}" type="pres">
      <dgm:prSet presAssocID="{E5FAD373-F3A8-4840-AC4B-6D69F9E4B074}" presName="spacer" presStyleCnt="0"/>
      <dgm:spPr/>
    </dgm:pt>
    <dgm:pt modelId="{F20A877B-E920-4A5F-86FF-64DF35F1B181}" type="pres">
      <dgm:prSet presAssocID="{478BB69F-3E82-4858-9306-2CDFAF232A74}" presName="parentText" presStyleLbl="node1" presStyleIdx="8" presStyleCnt="10">
        <dgm:presLayoutVars>
          <dgm:chMax val="0"/>
          <dgm:bulletEnabled val="1"/>
        </dgm:presLayoutVars>
      </dgm:prSet>
      <dgm:spPr/>
    </dgm:pt>
    <dgm:pt modelId="{D8C602CC-53EA-4583-B5A2-84E0B8C2A651}" type="pres">
      <dgm:prSet presAssocID="{B89CE3BD-348F-48E7-AE2F-87A82C5EF286}" presName="spacer" presStyleCnt="0"/>
      <dgm:spPr/>
    </dgm:pt>
    <dgm:pt modelId="{3F7D1494-A089-4823-BA1A-461FC2D60512}" type="pres">
      <dgm:prSet presAssocID="{9A51BAC1-2E55-4E3D-87D6-50DF9A27C675}" presName="parentText" presStyleLbl="node1" presStyleIdx="9" presStyleCnt="10">
        <dgm:presLayoutVars>
          <dgm:chMax val="0"/>
          <dgm:bulletEnabled val="1"/>
        </dgm:presLayoutVars>
      </dgm:prSet>
      <dgm:spPr/>
    </dgm:pt>
  </dgm:ptLst>
  <dgm:cxnLst>
    <dgm:cxn modelId="{AC335803-0C22-43D2-A90F-9426064BB34B}" srcId="{4F1499D4-4EB6-46CB-95AA-82E7A46CC73F}" destId="{ABA0DFD3-3C83-458A-A35A-82E92BDF41BC}" srcOrd="0" destOrd="0" parTransId="{072EE980-F217-4040-803C-ACAC7CC1F5AF}" sibTransId="{3CE38BB3-155F-4579-9AAA-793604AF6606}"/>
    <dgm:cxn modelId="{EA47501E-533D-4DB9-9125-4058ADE28B31}" srcId="{4F1499D4-4EB6-46CB-95AA-82E7A46CC73F}" destId="{29A00C2F-57C6-49D2-AC88-62E865068FD1}" srcOrd="3" destOrd="0" parTransId="{B6FB2711-8CEA-4D6B-BCC3-6D2F5227574E}" sibTransId="{E7F82DE5-DA47-469C-9552-FF62890E2834}"/>
    <dgm:cxn modelId="{1C5B8A2A-B84F-45B7-B416-1FF373382B7E}" type="presOf" srcId="{478BB69F-3E82-4858-9306-2CDFAF232A74}" destId="{F20A877B-E920-4A5F-86FF-64DF35F1B181}" srcOrd="0" destOrd="0" presId="urn:microsoft.com/office/officeart/2005/8/layout/vList2"/>
    <dgm:cxn modelId="{5A76152F-AD34-4707-8309-462EF80D62F6}" type="presOf" srcId="{FF8BAA43-80DF-482E-ADBC-97C00FF19204}" destId="{9042215C-24F2-41E3-AFC5-35CC64867867}" srcOrd="0" destOrd="0" presId="urn:microsoft.com/office/officeart/2005/8/layout/vList2"/>
    <dgm:cxn modelId="{FB324C31-1910-42A2-AF12-4B6681BA88F1}" type="presOf" srcId="{ABA0DFD3-3C83-458A-A35A-82E92BDF41BC}" destId="{EA10A529-5123-4C57-BF50-BC5DBD934B60}" srcOrd="0" destOrd="0" presId="urn:microsoft.com/office/officeart/2005/8/layout/vList2"/>
    <dgm:cxn modelId="{E3C70D40-B080-40D7-A725-CA4E7FEE6B36}" type="presOf" srcId="{252C72EF-F6F7-4B32-B3CF-6D8BD8E91487}" destId="{DC863003-6086-4F7F-950F-375AD61F4532}" srcOrd="0" destOrd="0" presId="urn:microsoft.com/office/officeart/2005/8/layout/vList2"/>
    <dgm:cxn modelId="{EC924242-D153-40C6-A999-C10BD271A831}" type="presOf" srcId="{59757492-F8A7-4FDE-B3D6-410606B1605C}" destId="{D85DA5A5-7E28-4939-8E88-1C66F48E1844}" srcOrd="0" destOrd="0" presId="urn:microsoft.com/office/officeart/2005/8/layout/vList2"/>
    <dgm:cxn modelId="{3A81FC65-7FC7-4FA5-B146-B2F1C83BFC6D}" type="presOf" srcId="{29A00C2F-57C6-49D2-AC88-62E865068FD1}" destId="{FFF958E0-CBBA-4564-99CE-A4765EC82DB3}" srcOrd="0" destOrd="0" presId="urn:microsoft.com/office/officeart/2005/8/layout/vList2"/>
    <dgm:cxn modelId="{DCD19847-E385-430F-8C9B-7CCDD6E3262B}" srcId="{4F1499D4-4EB6-46CB-95AA-82E7A46CC73F}" destId="{C3291AAA-0308-4469-B0AA-64ADA5F7C2D6}" srcOrd="5" destOrd="0" parTransId="{598AB757-1354-4AF5-BAA2-076819FBEDB6}" sibTransId="{EB12CF06-6B3F-491F-AF21-7BA3ABB4F06A}"/>
    <dgm:cxn modelId="{2E3EED6E-6903-4645-8C37-5596D799B8F5}" srcId="{4F1499D4-4EB6-46CB-95AA-82E7A46CC73F}" destId="{1A58FC52-D83A-4EE7-8C3C-B8E56D2CB058}" srcOrd="6" destOrd="0" parTransId="{0F5F8305-8C23-4290-B98A-0DFA03224ADF}" sibTransId="{C9D604F5-1A1E-473F-9279-56030E5A2389}"/>
    <dgm:cxn modelId="{2DB1184F-C378-4894-98F8-0D91E1F57A62}" type="presOf" srcId="{9A51BAC1-2E55-4E3D-87D6-50DF9A27C675}" destId="{3F7D1494-A089-4823-BA1A-461FC2D60512}" srcOrd="0" destOrd="0" presId="urn:microsoft.com/office/officeart/2005/8/layout/vList2"/>
    <dgm:cxn modelId="{8DF42176-8FB4-42D7-9C80-51B600DD0C49}" type="presOf" srcId="{1A58FC52-D83A-4EE7-8C3C-B8E56D2CB058}" destId="{E8B14FE4-663A-49D9-9442-1BB90B6B9961}" srcOrd="0" destOrd="0" presId="urn:microsoft.com/office/officeart/2005/8/layout/vList2"/>
    <dgm:cxn modelId="{BCEFD17C-7BB9-4D8F-A831-E5FAC32DA49A}" type="presOf" srcId="{1C4C9964-6258-4FDD-B4F4-FA96D4170785}" destId="{FBAC059C-BDBF-45C0-930E-5B95C50B4BD2}" srcOrd="0" destOrd="0" presId="urn:microsoft.com/office/officeart/2005/8/layout/vList2"/>
    <dgm:cxn modelId="{DD2C8B81-8FED-4EE8-B6CE-8470D34E3521}" srcId="{4F1499D4-4EB6-46CB-95AA-82E7A46CC73F}" destId="{1C4C9964-6258-4FDD-B4F4-FA96D4170785}" srcOrd="1" destOrd="0" parTransId="{B60BD9B8-9C26-4544-8614-48DC3D2DB554}" sibTransId="{E79B2373-7430-4111-A661-E6727F50C919}"/>
    <dgm:cxn modelId="{9839C1A4-ED46-45AB-A1E8-AFC5CA2A341D}" type="presOf" srcId="{C3291AAA-0308-4469-B0AA-64ADA5F7C2D6}" destId="{9DD75777-2371-4A46-A934-F033D3186634}" srcOrd="0" destOrd="0" presId="urn:microsoft.com/office/officeart/2005/8/layout/vList2"/>
    <dgm:cxn modelId="{58B354AF-0219-4EE4-8CC2-F72A7E77EA4E}" srcId="{4F1499D4-4EB6-46CB-95AA-82E7A46CC73F}" destId="{FF8BAA43-80DF-482E-ADBC-97C00FF19204}" srcOrd="4" destOrd="0" parTransId="{ED401036-5931-4EE2-84A8-A821E65D86E0}" sibTransId="{507F911B-B535-4B50-A32C-46904C823CAD}"/>
    <dgm:cxn modelId="{F3CB92CE-8011-4DAF-8263-4CBD0D6B3445}" srcId="{4F1499D4-4EB6-46CB-95AA-82E7A46CC73F}" destId="{252C72EF-F6F7-4B32-B3CF-6D8BD8E91487}" srcOrd="7" destOrd="0" parTransId="{3E168392-D959-4CF7-8536-FC126D2203B9}" sibTransId="{E5FAD373-F3A8-4840-AC4B-6D69F9E4B074}"/>
    <dgm:cxn modelId="{64308DD6-6BB6-41BD-9864-A69B7C7B9E0F}" srcId="{4F1499D4-4EB6-46CB-95AA-82E7A46CC73F}" destId="{478BB69F-3E82-4858-9306-2CDFAF232A74}" srcOrd="8" destOrd="0" parTransId="{B1899C2F-17A3-429F-B5A7-0A27C07328AB}" sibTransId="{B89CE3BD-348F-48E7-AE2F-87A82C5EF286}"/>
    <dgm:cxn modelId="{E347F4D7-69A5-4BC2-8EE0-F297F4674036}" srcId="{4F1499D4-4EB6-46CB-95AA-82E7A46CC73F}" destId="{59757492-F8A7-4FDE-B3D6-410606B1605C}" srcOrd="2" destOrd="0" parTransId="{A0D355BB-595D-4D65-844E-60D3FA4E5F96}" sibTransId="{52EE0EBD-9AF0-4A33-B06D-6925132BC7A8}"/>
    <dgm:cxn modelId="{7A827ED8-1ABD-4146-BF4B-181A28DA282C}" srcId="{4F1499D4-4EB6-46CB-95AA-82E7A46CC73F}" destId="{9A51BAC1-2E55-4E3D-87D6-50DF9A27C675}" srcOrd="9" destOrd="0" parTransId="{211075DD-2175-4BAE-B3A3-A63E8E57113B}" sibTransId="{3DF02D87-7B07-4675-B59D-E01CECE80599}"/>
    <dgm:cxn modelId="{4BB6E2EF-D45D-4047-A60B-9B5BD426671A}" type="presOf" srcId="{4F1499D4-4EB6-46CB-95AA-82E7A46CC73F}" destId="{EE234A82-0845-41ED-B2CE-D876D2D63FD3}" srcOrd="0" destOrd="0" presId="urn:microsoft.com/office/officeart/2005/8/layout/vList2"/>
    <dgm:cxn modelId="{7FA91046-2708-4607-9E0B-AB8CB3CA564B}" type="presParOf" srcId="{EE234A82-0845-41ED-B2CE-D876D2D63FD3}" destId="{EA10A529-5123-4C57-BF50-BC5DBD934B60}" srcOrd="0" destOrd="0" presId="urn:microsoft.com/office/officeart/2005/8/layout/vList2"/>
    <dgm:cxn modelId="{20E116B8-3A1A-46CA-B005-27B2F67898D6}" type="presParOf" srcId="{EE234A82-0845-41ED-B2CE-D876D2D63FD3}" destId="{A76B6C80-A299-4B95-9B7F-A7CA6340F327}" srcOrd="1" destOrd="0" presId="urn:microsoft.com/office/officeart/2005/8/layout/vList2"/>
    <dgm:cxn modelId="{E1BCDA4B-1752-428B-9A6E-0C966AB6546D}" type="presParOf" srcId="{EE234A82-0845-41ED-B2CE-D876D2D63FD3}" destId="{FBAC059C-BDBF-45C0-930E-5B95C50B4BD2}" srcOrd="2" destOrd="0" presId="urn:microsoft.com/office/officeart/2005/8/layout/vList2"/>
    <dgm:cxn modelId="{2921DE45-446E-4B9E-8880-E28DE1DB12C5}" type="presParOf" srcId="{EE234A82-0845-41ED-B2CE-D876D2D63FD3}" destId="{F05A8EA5-23CA-483E-89DD-594DE1B1449B}" srcOrd="3" destOrd="0" presId="urn:microsoft.com/office/officeart/2005/8/layout/vList2"/>
    <dgm:cxn modelId="{F613A9EE-6E8D-4B55-B9FE-1CB7B80203C5}" type="presParOf" srcId="{EE234A82-0845-41ED-B2CE-D876D2D63FD3}" destId="{D85DA5A5-7E28-4939-8E88-1C66F48E1844}" srcOrd="4" destOrd="0" presId="urn:microsoft.com/office/officeart/2005/8/layout/vList2"/>
    <dgm:cxn modelId="{B8C67582-B203-4EEB-84B4-3EC3E2C985D2}" type="presParOf" srcId="{EE234A82-0845-41ED-B2CE-D876D2D63FD3}" destId="{D347FEFB-2F0C-4765-95A9-9E9ACAC65007}" srcOrd="5" destOrd="0" presId="urn:microsoft.com/office/officeart/2005/8/layout/vList2"/>
    <dgm:cxn modelId="{34F6D9A5-59B1-4A1C-840F-03E04DA40B2B}" type="presParOf" srcId="{EE234A82-0845-41ED-B2CE-D876D2D63FD3}" destId="{FFF958E0-CBBA-4564-99CE-A4765EC82DB3}" srcOrd="6" destOrd="0" presId="urn:microsoft.com/office/officeart/2005/8/layout/vList2"/>
    <dgm:cxn modelId="{A544D9D7-BB45-49C3-A2A4-0F78310F15E2}" type="presParOf" srcId="{EE234A82-0845-41ED-B2CE-D876D2D63FD3}" destId="{EB277838-50D5-4CED-9A19-32C409FAC2A5}" srcOrd="7" destOrd="0" presId="urn:microsoft.com/office/officeart/2005/8/layout/vList2"/>
    <dgm:cxn modelId="{6786E21C-6E85-4E3E-8F15-5630E3474E18}" type="presParOf" srcId="{EE234A82-0845-41ED-B2CE-D876D2D63FD3}" destId="{9042215C-24F2-41E3-AFC5-35CC64867867}" srcOrd="8" destOrd="0" presId="urn:microsoft.com/office/officeart/2005/8/layout/vList2"/>
    <dgm:cxn modelId="{3571B7A0-4FAE-4846-B4B4-BE18C6AB5C8F}" type="presParOf" srcId="{EE234A82-0845-41ED-B2CE-D876D2D63FD3}" destId="{07C0AD60-9FA6-495C-B5FE-589A41E8F5DE}" srcOrd="9" destOrd="0" presId="urn:microsoft.com/office/officeart/2005/8/layout/vList2"/>
    <dgm:cxn modelId="{8F96AEF4-6452-414B-A8C3-763E99B54CF4}" type="presParOf" srcId="{EE234A82-0845-41ED-B2CE-D876D2D63FD3}" destId="{9DD75777-2371-4A46-A934-F033D3186634}" srcOrd="10" destOrd="0" presId="urn:microsoft.com/office/officeart/2005/8/layout/vList2"/>
    <dgm:cxn modelId="{2F779226-9A35-44A7-8A95-CDAF4F09C8A5}" type="presParOf" srcId="{EE234A82-0845-41ED-B2CE-D876D2D63FD3}" destId="{2E7D0F0D-ADC2-4084-B8F4-A35296E069BB}" srcOrd="11" destOrd="0" presId="urn:microsoft.com/office/officeart/2005/8/layout/vList2"/>
    <dgm:cxn modelId="{56AC5A7D-713A-4B4D-9A23-2D0E9ECE3776}" type="presParOf" srcId="{EE234A82-0845-41ED-B2CE-D876D2D63FD3}" destId="{E8B14FE4-663A-49D9-9442-1BB90B6B9961}" srcOrd="12" destOrd="0" presId="urn:microsoft.com/office/officeart/2005/8/layout/vList2"/>
    <dgm:cxn modelId="{C7A6861A-D5B5-41F6-ADCB-A1B3333E47E9}" type="presParOf" srcId="{EE234A82-0845-41ED-B2CE-D876D2D63FD3}" destId="{DE9BB4FD-8894-40F8-91A0-A07B228D2DD3}" srcOrd="13" destOrd="0" presId="urn:microsoft.com/office/officeart/2005/8/layout/vList2"/>
    <dgm:cxn modelId="{62FC7967-0DBD-41A9-812D-A43CF1F695EF}" type="presParOf" srcId="{EE234A82-0845-41ED-B2CE-D876D2D63FD3}" destId="{DC863003-6086-4F7F-950F-375AD61F4532}" srcOrd="14" destOrd="0" presId="urn:microsoft.com/office/officeart/2005/8/layout/vList2"/>
    <dgm:cxn modelId="{CFFF6F1F-FA07-45F1-A454-60678C8D33F4}" type="presParOf" srcId="{EE234A82-0845-41ED-B2CE-D876D2D63FD3}" destId="{4D8B534A-C6FE-4B4F-82C6-ED9150BFA5B0}" srcOrd="15" destOrd="0" presId="urn:microsoft.com/office/officeart/2005/8/layout/vList2"/>
    <dgm:cxn modelId="{98A0076E-D127-4F2D-AD53-424694B7BCED}" type="presParOf" srcId="{EE234A82-0845-41ED-B2CE-D876D2D63FD3}" destId="{F20A877B-E920-4A5F-86FF-64DF35F1B181}" srcOrd="16" destOrd="0" presId="urn:microsoft.com/office/officeart/2005/8/layout/vList2"/>
    <dgm:cxn modelId="{45E63B7F-305E-42CC-8B08-B7D078D7E10A}" type="presParOf" srcId="{EE234A82-0845-41ED-B2CE-D876D2D63FD3}" destId="{D8C602CC-53EA-4583-B5A2-84E0B8C2A651}" srcOrd="17" destOrd="0" presId="urn:microsoft.com/office/officeart/2005/8/layout/vList2"/>
    <dgm:cxn modelId="{E3C2345C-3CCF-4553-8048-795424C7E14B}" type="presParOf" srcId="{EE234A82-0845-41ED-B2CE-D876D2D63FD3}" destId="{3F7D1494-A089-4823-BA1A-461FC2D60512}"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7C521-5CCB-46D5-B653-7C5191403831}">
      <dsp:nvSpPr>
        <dsp:cNvPr id="0" name=""/>
        <dsp:cNvSpPr/>
      </dsp:nvSpPr>
      <dsp:spPr>
        <a:xfrm>
          <a:off x="973190" y="327992"/>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32431D-64D3-4418-8D85-329C49A2A2B5}">
      <dsp:nvSpPr>
        <dsp:cNvPr id="0" name=""/>
        <dsp:cNvSpPr/>
      </dsp:nvSpPr>
      <dsp:spPr>
        <a:xfrm>
          <a:off x="1242597" y="597399"/>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D2BF8D-512B-4A98-95E8-E369BA3736F9}">
      <dsp:nvSpPr>
        <dsp:cNvPr id="0" name=""/>
        <dsp:cNvSpPr/>
      </dsp:nvSpPr>
      <dsp:spPr>
        <a:xfrm>
          <a:off x="569079" y="1985882"/>
          <a:ext cx="2072362" cy="154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I'm Abinaya Palanisamy, a final-year Computer Science student at Arignar Anna Government Arts College in Trichy, passionate about data analysis.</a:t>
          </a:r>
          <a:endParaRPr lang="en-US" sz="1100" kern="1200"/>
        </a:p>
      </dsp:txBody>
      <dsp:txXfrm>
        <a:off x="569079" y="1985882"/>
        <a:ext cx="2072362" cy="1545337"/>
      </dsp:txXfrm>
    </dsp:sp>
    <dsp:sp modelId="{6404F900-5C72-4421-AAFE-425C44F9D2B4}">
      <dsp:nvSpPr>
        <dsp:cNvPr id="0" name=""/>
        <dsp:cNvSpPr/>
      </dsp:nvSpPr>
      <dsp:spPr>
        <a:xfrm>
          <a:off x="3408216" y="327992"/>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74320-930E-40BF-AAD3-CBB35E4B8BE3}">
      <dsp:nvSpPr>
        <dsp:cNvPr id="0" name=""/>
        <dsp:cNvSpPr/>
      </dsp:nvSpPr>
      <dsp:spPr>
        <a:xfrm>
          <a:off x="3677623" y="597399"/>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92F44A-CDAE-485F-87DD-22DE1A0D70B2}">
      <dsp:nvSpPr>
        <dsp:cNvPr id="0" name=""/>
        <dsp:cNvSpPr/>
      </dsp:nvSpPr>
      <dsp:spPr>
        <a:xfrm>
          <a:off x="3004105" y="1985882"/>
          <a:ext cx="2072362" cy="154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Completing the Google Data Analyst Professional Certificate signifies my commitment to mastering practical data skills. Engaging in NSS activities and winning competitions highlights my dedication and drive.</a:t>
          </a:r>
          <a:endParaRPr lang="en-US" sz="1100" kern="1200"/>
        </a:p>
      </dsp:txBody>
      <dsp:txXfrm>
        <a:off x="3004105" y="1985882"/>
        <a:ext cx="2072362" cy="1545337"/>
      </dsp:txXfrm>
    </dsp:sp>
    <dsp:sp modelId="{F9E1EC63-96BD-4C69-BE68-6E9BE5F1B29C}">
      <dsp:nvSpPr>
        <dsp:cNvPr id="0" name=""/>
        <dsp:cNvSpPr/>
      </dsp:nvSpPr>
      <dsp:spPr>
        <a:xfrm>
          <a:off x="5843242" y="327992"/>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118994-E478-4311-8003-C983BA4CA52C}">
      <dsp:nvSpPr>
        <dsp:cNvPr id="0" name=""/>
        <dsp:cNvSpPr/>
      </dsp:nvSpPr>
      <dsp:spPr>
        <a:xfrm>
          <a:off x="6112649" y="597399"/>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2A848A-4554-4E45-9D53-83CF56A961F5}">
      <dsp:nvSpPr>
        <dsp:cNvPr id="0" name=""/>
        <dsp:cNvSpPr/>
      </dsp:nvSpPr>
      <dsp:spPr>
        <a:xfrm>
          <a:off x="5439131" y="1985882"/>
          <a:ext cx="2072362" cy="154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I'm all about continuous growth. Learning new skills and pushing boundaries is my thing. Currently interning at Analytics Avenue, I’m diving into Data Analysis through hands-on projects, aligning theory with real-world practice.</a:t>
          </a:r>
          <a:endParaRPr lang="en-US" sz="1100" kern="1200"/>
        </a:p>
      </dsp:txBody>
      <dsp:txXfrm>
        <a:off x="5439131" y="1985882"/>
        <a:ext cx="2072362" cy="1545337"/>
      </dsp:txXfrm>
    </dsp:sp>
    <dsp:sp modelId="{AB2C8034-F17F-454A-9479-752273D7E732}">
      <dsp:nvSpPr>
        <dsp:cNvPr id="0" name=""/>
        <dsp:cNvSpPr/>
      </dsp:nvSpPr>
      <dsp:spPr>
        <a:xfrm>
          <a:off x="8278268" y="327992"/>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DC757-6DB0-4235-A189-75A701C487A9}">
      <dsp:nvSpPr>
        <dsp:cNvPr id="0" name=""/>
        <dsp:cNvSpPr/>
      </dsp:nvSpPr>
      <dsp:spPr>
        <a:xfrm>
          <a:off x="8547675" y="597399"/>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F8946F-7CAB-4895-9249-EB709FD959EC}">
      <dsp:nvSpPr>
        <dsp:cNvPr id="0" name=""/>
        <dsp:cNvSpPr/>
      </dsp:nvSpPr>
      <dsp:spPr>
        <a:xfrm>
          <a:off x="7874157" y="1985882"/>
          <a:ext cx="2072362" cy="154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a:t>With my fervor for data analysis and an unending quest for learning, I’m set to make my mark in the dynamic world of data science.</a:t>
          </a:r>
        </a:p>
        <a:p>
          <a:pPr marL="0" lvl="0" indent="0" algn="ctr" defTabSz="488950">
            <a:lnSpc>
              <a:spcPct val="90000"/>
            </a:lnSpc>
            <a:spcBef>
              <a:spcPct val="0"/>
            </a:spcBef>
            <a:spcAft>
              <a:spcPct val="35000"/>
            </a:spcAft>
            <a:buNone/>
            <a:defRPr cap="all"/>
          </a:pPr>
          <a:r>
            <a:rPr lang="en-US" sz="1100" kern="1200" dirty="0">
              <a:solidFill>
                <a:schemeClr val="accent2">
                  <a:lumMod val="60000"/>
                  <a:lumOff val="40000"/>
                </a:schemeClr>
              </a:solidFill>
              <a:hlinkClick xmlns:r="http://schemas.openxmlformats.org/officeDocument/2006/relationships" r:id="rId9">
                <a:extLst>
                  <a:ext uri="{A12FA001-AC4F-418D-AE19-62706E023703}">
                    <ahyp:hlinkClr xmlns:ahyp="http://schemas.microsoft.com/office/drawing/2018/hyperlinkcolor" val="tx"/>
                  </a:ext>
                </a:extLst>
              </a:hlinkClick>
            </a:rPr>
            <a:t>View My resume</a:t>
          </a:r>
          <a:endParaRPr lang="en-US" sz="1100" kern="1200" dirty="0">
            <a:solidFill>
              <a:schemeClr val="accent2">
                <a:lumMod val="60000"/>
                <a:lumOff val="40000"/>
              </a:schemeClr>
            </a:solidFill>
          </a:endParaRPr>
        </a:p>
      </dsp:txBody>
      <dsp:txXfrm>
        <a:off x="7874157" y="1985882"/>
        <a:ext cx="2072362" cy="1545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0A529-5123-4C57-BF50-BC5DBD934B60}">
      <dsp:nvSpPr>
        <dsp:cNvPr id="0" name=""/>
        <dsp:cNvSpPr/>
      </dsp:nvSpPr>
      <dsp:spPr>
        <a:xfrm>
          <a:off x="0" y="26239"/>
          <a:ext cx="6303729" cy="517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Highest number of survey participants belong to the age group 18-30 followed by the age group 41-50.</a:t>
          </a:r>
        </a:p>
      </dsp:txBody>
      <dsp:txXfrm>
        <a:off x="25245" y="51484"/>
        <a:ext cx="6253239" cy="466650"/>
      </dsp:txXfrm>
    </dsp:sp>
    <dsp:sp modelId="{FBAC059C-BDBF-45C0-930E-5B95C50B4BD2}">
      <dsp:nvSpPr>
        <dsp:cNvPr id="0" name=""/>
        <dsp:cNvSpPr/>
      </dsp:nvSpPr>
      <dsp:spPr>
        <a:xfrm>
          <a:off x="0" y="580819"/>
          <a:ext cx="6303729" cy="517140"/>
        </a:xfrm>
        <a:prstGeom prst="roundRect">
          <a:avLst/>
        </a:prstGeom>
        <a:solidFill>
          <a:schemeClr val="accent2">
            <a:hueOff val="422601"/>
            <a:satOff val="-8501"/>
            <a:lumOff val="-30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Participants belong to Chennai are highest in count.</a:t>
          </a:r>
        </a:p>
      </dsp:txBody>
      <dsp:txXfrm>
        <a:off x="25245" y="606064"/>
        <a:ext cx="6253239" cy="466650"/>
      </dsp:txXfrm>
    </dsp:sp>
    <dsp:sp modelId="{D85DA5A5-7E28-4939-8E88-1C66F48E1844}">
      <dsp:nvSpPr>
        <dsp:cNvPr id="0" name=""/>
        <dsp:cNvSpPr/>
      </dsp:nvSpPr>
      <dsp:spPr>
        <a:xfrm>
          <a:off x="0" y="1135399"/>
          <a:ext cx="6303729" cy="517140"/>
        </a:xfrm>
        <a:prstGeom prst="roundRect">
          <a:avLst/>
        </a:prstGeom>
        <a:solidFill>
          <a:schemeClr val="accent2">
            <a:hueOff val="845201"/>
            <a:satOff val="-17002"/>
            <a:lumOff val="-61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Most of the participants are female.</a:t>
          </a:r>
        </a:p>
      </dsp:txBody>
      <dsp:txXfrm>
        <a:off x="25245" y="1160644"/>
        <a:ext cx="6253239" cy="466650"/>
      </dsp:txXfrm>
    </dsp:sp>
    <dsp:sp modelId="{FFF958E0-CBBA-4564-99CE-A4765EC82DB3}">
      <dsp:nvSpPr>
        <dsp:cNvPr id="0" name=""/>
        <dsp:cNvSpPr/>
      </dsp:nvSpPr>
      <dsp:spPr>
        <a:xfrm>
          <a:off x="0" y="1689979"/>
          <a:ext cx="6303729" cy="517140"/>
        </a:xfrm>
        <a:prstGeom prst="roundRect">
          <a:avLst/>
        </a:prstGeom>
        <a:solidFill>
          <a:schemeClr val="accent2">
            <a:hueOff val="1267802"/>
            <a:satOff val="-25504"/>
            <a:lumOff val="-91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Most people attended the survey through online.</a:t>
          </a:r>
        </a:p>
      </dsp:txBody>
      <dsp:txXfrm>
        <a:off x="25245" y="1715224"/>
        <a:ext cx="6253239" cy="466650"/>
      </dsp:txXfrm>
    </dsp:sp>
    <dsp:sp modelId="{9042215C-24F2-41E3-AFC5-35CC64867867}">
      <dsp:nvSpPr>
        <dsp:cNvPr id="0" name=""/>
        <dsp:cNvSpPr/>
      </dsp:nvSpPr>
      <dsp:spPr>
        <a:xfrm>
          <a:off x="0" y="2244559"/>
          <a:ext cx="6303729" cy="517140"/>
        </a:xfrm>
        <a:prstGeom prst="roundRect">
          <a:avLst/>
        </a:prstGeom>
        <a:solidFill>
          <a:schemeClr val="accent2">
            <a:hueOff val="1690402"/>
            <a:satOff val="-34005"/>
            <a:lumOff val="-122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Most of the participants belong to low-income category.</a:t>
          </a:r>
        </a:p>
      </dsp:txBody>
      <dsp:txXfrm>
        <a:off x="25245" y="2269804"/>
        <a:ext cx="6253239" cy="466650"/>
      </dsp:txXfrm>
    </dsp:sp>
    <dsp:sp modelId="{9DD75777-2371-4A46-A934-F033D3186634}">
      <dsp:nvSpPr>
        <dsp:cNvPr id="0" name=""/>
        <dsp:cNvSpPr/>
      </dsp:nvSpPr>
      <dsp:spPr>
        <a:xfrm>
          <a:off x="0" y="2799139"/>
          <a:ext cx="6303729" cy="517140"/>
        </a:xfrm>
        <a:prstGeom prst="roundRect">
          <a:avLst/>
        </a:prstGeom>
        <a:solidFill>
          <a:schemeClr val="accent2">
            <a:hueOff val="2113003"/>
            <a:satOff val="-42506"/>
            <a:lumOff val="-152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Urban participants are more than rural participants.</a:t>
          </a:r>
        </a:p>
      </dsp:txBody>
      <dsp:txXfrm>
        <a:off x="25245" y="2824384"/>
        <a:ext cx="6253239" cy="466650"/>
      </dsp:txXfrm>
    </dsp:sp>
    <dsp:sp modelId="{E8B14FE4-663A-49D9-9442-1BB90B6B9961}">
      <dsp:nvSpPr>
        <dsp:cNvPr id="0" name=""/>
        <dsp:cNvSpPr/>
      </dsp:nvSpPr>
      <dsp:spPr>
        <a:xfrm>
          <a:off x="0" y="3353719"/>
          <a:ext cx="6303729" cy="517140"/>
        </a:xfrm>
        <a:prstGeom prst="roundRect">
          <a:avLst/>
        </a:prstGeom>
        <a:solidFill>
          <a:schemeClr val="accent2">
            <a:hueOff val="2535604"/>
            <a:satOff val="-51007"/>
            <a:lumOff val="-183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Participants belong to the age group 18-30 have the highest awareness of the Tamil Nadu Government Schemes.</a:t>
          </a:r>
        </a:p>
      </dsp:txBody>
      <dsp:txXfrm>
        <a:off x="25245" y="3378964"/>
        <a:ext cx="6253239" cy="466650"/>
      </dsp:txXfrm>
    </dsp:sp>
    <dsp:sp modelId="{DC863003-6086-4F7F-950F-375AD61F4532}">
      <dsp:nvSpPr>
        <dsp:cNvPr id="0" name=""/>
        <dsp:cNvSpPr/>
      </dsp:nvSpPr>
      <dsp:spPr>
        <a:xfrm>
          <a:off x="0" y="3908299"/>
          <a:ext cx="6303729" cy="517140"/>
        </a:xfrm>
        <a:prstGeom prst="roundRect">
          <a:avLst/>
        </a:prstGeom>
        <a:solidFill>
          <a:schemeClr val="accent2">
            <a:hueOff val="2958204"/>
            <a:satOff val="-59509"/>
            <a:lumOff val="-213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Graduates are more aware of the government schemes than any educational category participants.</a:t>
          </a:r>
        </a:p>
      </dsp:txBody>
      <dsp:txXfrm>
        <a:off x="25245" y="3933544"/>
        <a:ext cx="6253239" cy="466650"/>
      </dsp:txXfrm>
    </dsp:sp>
    <dsp:sp modelId="{F20A877B-E920-4A5F-86FF-64DF35F1B181}">
      <dsp:nvSpPr>
        <dsp:cNvPr id="0" name=""/>
        <dsp:cNvSpPr/>
      </dsp:nvSpPr>
      <dsp:spPr>
        <a:xfrm>
          <a:off x="0" y="4462879"/>
          <a:ext cx="6303729" cy="517140"/>
        </a:xfrm>
        <a:prstGeom prst="roundRect">
          <a:avLst/>
        </a:prstGeom>
        <a:solidFill>
          <a:schemeClr val="accent2">
            <a:hueOff val="3380805"/>
            <a:satOff val="-68010"/>
            <a:lumOff val="-244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People belong to the age group 18-30 are more satisfied with the government schemes than others.</a:t>
          </a:r>
        </a:p>
      </dsp:txBody>
      <dsp:txXfrm>
        <a:off x="25245" y="4488124"/>
        <a:ext cx="6253239" cy="466650"/>
      </dsp:txXfrm>
    </dsp:sp>
    <dsp:sp modelId="{3F7D1494-A089-4823-BA1A-461FC2D60512}">
      <dsp:nvSpPr>
        <dsp:cNvPr id="0" name=""/>
        <dsp:cNvSpPr/>
      </dsp:nvSpPr>
      <dsp:spPr>
        <a:xfrm>
          <a:off x="0" y="5017459"/>
          <a:ext cx="6303729" cy="517140"/>
        </a:xfrm>
        <a:prstGeom prst="roundRect">
          <a:avLst/>
        </a:prstGeom>
        <a:solidFill>
          <a:schemeClr val="accent2">
            <a:hueOff val="3803405"/>
            <a:satOff val="-76511"/>
            <a:lumOff val="-2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Agricultural schemes got the most satisfaction rate out of all other schemes.</a:t>
          </a:r>
        </a:p>
      </dsp:txBody>
      <dsp:txXfrm>
        <a:off x="25245" y="5042704"/>
        <a:ext cx="6253239" cy="46665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1/26/2024</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653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1/26/2024</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389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1/26/2024</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19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1/26/2024</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102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1/26/2024</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02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1/26/2024</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544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1/26/2024</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76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1/26/2024</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11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1/26/2024</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67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1/26/2024</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20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1/26/2024</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80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1/26/2024</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246466134"/>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0" r:id="rId6"/>
    <p:sldLayoutId id="2147483906" r:id="rId7"/>
    <p:sldLayoutId id="2147483907" r:id="rId8"/>
    <p:sldLayoutId id="2147483908" r:id="rId9"/>
    <p:sldLayoutId id="2147483909" r:id="rId10"/>
    <p:sldLayoutId id="2147483911"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6YAjHCQ6S3GdFUqiSxka3yb7y-pvDV4c/view?usp=sharing"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46187E64-7A77-4D13-A5F4-9AEC282BB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Arc">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1BFA69-A181-0F82-5173-FBBE4DA9A886}"/>
              </a:ext>
            </a:extLst>
          </p:cNvPr>
          <p:cNvSpPr>
            <a:spLocks noGrp="1"/>
          </p:cNvSpPr>
          <p:nvPr>
            <p:ph type="ctrTitle"/>
          </p:nvPr>
        </p:nvSpPr>
        <p:spPr>
          <a:xfrm>
            <a:off x="892818" y="1370171"/>
            <a:ext cx="5085580" cy="2387600"/>
          </a:xfrm>
        </p:spPr>
        <p:txBody>
          <a:bodyPr>
            <a:normAutofit/>
          </a:bodyPr>
          <a:lstStyle/>
          <a:p>
            <a:pPr algn="l"/>
            <a:r>
              <a:rPr lang="en-US" dirty="0"/>
              <a:t>ANALYTICS AVENUE</a:t>
            </a:r>
          </a:p>
        </p:txBody>
      </p:sp>
      <p:sp>
        <p:nvSpPr>
          <p:cNvPr id="3" name="Subtitle 2">
            <a:extLst>
              <a:ext uri="{FF2B5EF4-FFF2-40B4-BE49-F238E27FC236}">
                <a16:creationId xmlns:a16="http://schemas.microsoft.com/office/drawing/2014/main" id="{E055C971-3158-B539-85EB-7A648B47DDCF}"/>
              </a:ext>
            </a:extLst>
          </p:cNvPr>
          <p:cNvSpPr>
            <a:spLocks noGrp="1"/>
          </p:cNvSpPr>
          <p:nvPr>
            <p:ph type="subTitle" idx="1"/>
          </p:nvPr>
        </p:nvSpPr>
        <p:spPr>
          <a:xfrm>
            <a:off x="892818" y="3849845"/>
            <a:ext cx="5085580" cy="1881751"/>
          </a:xfrm>
        </p:spPr>
        <p:txBody>
          <a:bodyPr>
            <a:normAutofit/>
          </a:bodyPr>
          <a:lstStyle/>
          <a:p>
            <a:pPr algn="l"/>
            <a:r>
              <a:rPr lang="en-US" dirty="0"/>
              <a:t>TALENTENA EVENT - 2024</a:t>
            </a:r>
          </a:p>
        </p:txBody>
      </p:sp>
      <p:sp>
        <p:nvSpPr>
          <p:cNvPr id="87" name="!!Oval">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9" name="Picture 58" descr="An abstract burst of blue and pink">
            <a:extLst>
              <a:ext uri="{FF2B5EF4-FFF2-40B4-BE49-F238E27FC236}">
                <a16:creationId xmlns:a16="http://schemas.microsoft.com/office/drawing/2014/main" id="{A9E80379-6CE2-1840-4F37-B323CB9E740A}"/>
              </a:ext>
            </a:extLst>
          </p:cNvPr>
          <p:cNvPicPr>
            <a:picLocks noChangeAspect="1"/>
          </p:cNvPicPr>
          <p:nvPr/>
        </p:nvPicPr>
        <p:blipFill rotWithShape="1">
          <a:blip r:embed="rId2"/>
          <a:srcRect l="22671" r="21079" b="1"/>
          <a:stretch/>
        </p:blipFill>
        <p:spPr>
          <a:xfrm>
            <a:off x="6521381" y="773723"/>
            <a:ext cx="5194998" cy="5194998"/>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89" name="!!Rectangle">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806" y="4790720"/>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17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D76D-20F3-DF79-0D2D-9D0D17A2A4CF}"/>
              </a:ext>
            </a:extLst>
          </p:cNvPr>
          <p:cNvSpPr>
            <a:spLocks noGrp="1"/>
          </p:cNvSpPr>
          <p:nvPr>
            <p:ph type="title"/>
          </p:nvPr>
        </p:nvSpPr>
        <p:spPr/>
        <p:txBody>
          <a:bodyPr/>
          <a:lstStyle/>
          <a:p>
            <a:endParaRPr lang="en-US"/>
          </a:p>
        </p:txBody>
      </p:sp>
      <p:pic>
        <p:nvPicPr>
          <p:cNvPr id="5" name="Content Placeholder 4" descr="A screenshot of a graph&#10;&#10;Description automatically generated">
            <a:extLst>
              <a:ext uri="{FF2B5EF4-FFF2-40B4-BE49-F238E27FC236}">
                <a16:creationId xmlns:a16="http://schemas.microsoft.com/office/drawing/2014/main" id="{925CC128-1584-664A-0E57-CBFAE9CF5A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54643392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200D-6B2E-AC61-B126-A69E968D4B00}"/>
              </a:ext>
            </a:extLst>
          </p:cNvPr>
          <p:cNvSpPr>
            <a:spLocks noGrp="1"/>
          </p:cNvSpPr>
          <p:nvPr>
            <p:ph type="title"/>
          </p:nvPr>
        </p:nvSpPr>
        <p:spPr/>
        <p:txBody>
          <a:bodyPr/>
          <a:lstStyle/>
          <a:p>
            <a:endParaRPr lang="en-US"/>
          </a:p>
        </p:txBody>
      </p:sp>
      <p:pic>
        <p:nvPicPr>
          <p:cNvPr id="5" name="Content Placeholder 4" descr="A diagram of a graph&#10;&#10;Description automatically generated with medium confidence">
            <a:extLst>
              <a:ext uri="{FF2B5EF4-FFF2-40B4-BE49-F238E27FC236}">
                <a16:creationId xmlns:a16="http://schemas.microsoft.com/office/drawing/2014/main" id="{DCC8F18A-66F2-2048-FD00-18A5E847C7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3071581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666A-E2F7-7194-5839-5B46FEEA1E36}"/>
              </a:ext>
            </a:extLst>
          </p:cNvPr>
          <p:cNvSpPr>
            <a:spLocks noGrp="1"/>
          </p:cNvSpPr>
          <p:nvPr>
            <p:ph type="title"/>
          </p:nvPr>
        </p:nvSpPr>
        <p:spPr/>
        <p:txBody>
          <a:bodyPr/>
          <a:lstStyle/>
          <a:p>
            <a:endParaRPr lang="en-US"/>
          </a:p>
        </p:txBody>
      </p:sp>
      <p:pic>
        <p:nvPicPr>
          <p:cNvPr id="5" name="Content Placeholder 4" descr="A screenshot of a graph&#10;&#10;Description automatically generated">
            <a:extLst>
              <a:ext uri="{FF2B5EF4-FFF2-40B4-BE49-F238E27FC236}">
                <a16:creationId xmlns:a16="http://schemas.microsoft.com/office/drawing/2014/main" id="{E6418D9D-FADF-C807-41CC-5B996E2D83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3373300786"/>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7EC4C-1B93-520C-8A53-29D1BA3BDC14}"/>
              </a:ext>
            </a:extLst>
          </p:cNvPr>
          <p:cNvSpPr>
            <a:spLocks noGrp="1"/>
          </p:cNvSpPr>
          <p:nvPr>
            <p:ph type="title"/>
          </p:nvPr>
        </p:nvSpPr>
        <p:spPr/>
        <p:txBody>
          <a:bodyPr/>
          <a:lstStyle/>
          <a:p>
            <a:endParaRPr lang="en-US"/>
          </a:p>
        </p:txBody>
      </p:sp>
      <p:pic>
        <p:nvPicPr>
          <p:cNvPr id="5" name="Content Placeholder 4" descr="A graph of a group of people&#10;&#10;Description automatically generated with medium confidence">
            <a:extLst>
              <a:ext uri="{FF2B5EF4-FFF2-40B4-BE49-F238E27FC236}">
                <a16:creationId xmlns:a16="http://schemas.microsoft.com/office/drawing/2014/main" id="{B6D368D7-25F3-683C-9F61-5F66FA026C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5969329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4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20A836-7036-8A79-CCA3-ED25368BFB73}"/>
              </a:ext>
            </a:extLst>
          </p:cNvPr>
          <p:cNvSpPr>
            <a:spLocks noGrp="1"/>
          </p:cNvSpPr>
          <p:nvPr>
            <p:ph type="title"/>
          </p:nvPr>
        </p:nvSpPr>
        <p:spPr>
          <a:xfrm>
            <a:off x="838200" y="643467"/>
            <a:ext cx="2951205" cy="5571066"/>
          </a:xfrm>
        </p:spPr>
        <p:txBody>
          <a:bodyPr>
            <a:normAutofit/>
          </a:bodyPr>
          <a:lstStyle/>
          <a:p>
            <a:r>
              <a:rPr lang="en-US">
                <a:solidFill>
                  <a:srgbClr val="FFFFFF"/>
                </a:solidFill>
              </a:rPr>
              <a:t>KEY INSIGHTS</a:t>
            </a:r>
            <a:endParaRPr lang="en-US" dirty="0">
              <a:solidFill>
                <a:srgbClr val="FFFFFF"/>
              </a:solidFill>
            </a:endParaRPr>
          </a:p>
        </p:txBody>
      </p:sp>
      <p:graphicFrame>
        <p:nvGraphicFramePr>
          <p:cNvPr id="42" name="Content Placeholder 2">
            <a:extLst>
              <a:ext uri="{FF2B5EF4-FFF2-40B4-BE49-F238E27FC236}">
                <a16:creationId xmlns:a16="http://schemas.microsoft.com/office/drawing/2014/main" id="{E62768A6-8D12-75E3-4814-4CA3D4AE951E}"/>
              </a:ext>
            </a:extLst>
          </p:cNvPr>
          <p:cNvGraphicFramePr>
            <a:graphicFrameLocks noGrp="1"/>
          </p:cNvGraphicFramePr>
          <p:nvPr>
            <p:ph idx="1"/>
            <p:extLst>
              <p:ext uri="{D42A27DB-BD31-4B8C-83A1-F6EECF244321}">
                <p14:modId xmlns:p14="http://schemas.microsoft.com/office/powerpoint/2010/main" val="2502679617"/>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96030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Magnifying glass showing decling performance">
            <a:extLst>
              <a:ext uri="{FF2B5EF4-FFF2-40B4-BE49-F238E27FC236}">
                <a16:creationId xmlns:a16="http://schemas.microsoft.com/office/drawing/2014/main" id="{0791A8DF-90A3-E50F-345C-EB924FDEDF82}"/>
              </a:ext>
            </a:extLst>
          </p:cNvPr>
          <p:cNvPicPr>
            <a:picLocks noChangeAspect="1"/>
          </p:cNvPicPr>
          <p:nvPr/>
        </p:nvPicPr>
        <p:blipFill rotWithShape="1">
          <a:blip r:embed="rId2">
            <a:alphaModFix amt="35000"/>
          </a:blip>
          <a:srcRect t="1168" b="14458"/>
          <a:stretch/>
        </p:blipFill>
        <p:spPr>
          <a:xfrm>
            <a:off x="20" y="-8467"/>
            <a:ext cx="12191980" cy="6866467"/>
          </a:xfrm>
          <a:prstGeom prst="rect">
            <a:avLst/>
          </a:prstGeom>
        </p:spPr>
      </p:pic>
      <p:sp>
        <p:nvSpPr>
          <p:cNvPr id="2" name="Title 1">
            <a:extLst>
              <a:ext uri="{FF2B5EF4-FFF2-40B4-BE49-F238E27FC236}">
                <a16:creationId xmlns:a16="http://schemas.microsoft.com/office/drawing/2014/main" id="{142C00AE-8A98-B5D1-1D63-6F6DD05C5BC3}"/>
              </a:ext>
            </a:extLst>
          </p:cNvPr>
          <p:cNvSpPr>
            <a:spLocks noGrp="1"/>
          </p:cNvSpPr>
          <p:nvPr>
            <p:ph type="title"/>
          </p:nvPr>
        </p:nvSpPr>
        <p:spPr>
          <a:xfrm>
            <a:off x="686834" y="591344"/>
            <a:ext cx="3200400" cy="5585619"/>
          </a:xfrm>
        </p:spPr>
        <p:txBody>
          <a:bodyPr>
            <a:normAutofit/>
          </a:bodyPr>
          <a:lstStyle/>
          <a:p>
            <a:r>
              <a:rPr lang="en-US">
                <a:solidFill>
                  <a:srgbClr val="FFFFFF"/>
                </a:solidFill>
              </a:rPr>
              <a:t>USE CASES</a:t>
            </a:r>
          </a:p>
        </p:txBody>
      </p:sp>
      <p:sp>
        <p:nvSpPr>
          <p:cNvPr id="30" name="Content Placeholder 2">
            <a:extLst>
              <a:ext uri="{FF2B5EF4-FFF2-40B4-BE49-F238E27FC236}">
                <a16:creationId xmlns:a16="http://schemas.microsoft.com/office/drawing/2014/main" id="{7F585DA8-74ED-B8C7-E359-F184BAA9F1D9}"/>
              </a:ext>
            </a:extLst>
          </p:cNvPr>
          <p:cNvSpPr>
            <a:spLocks noGrp="1"/>
          </p:cNvSpPr>
          <p:nvPr>
            <p:ph idx="1"/>
          </p:nvPr>
        </p:nvSpPr>
        <p:spPr>
          <a:xfrm>
            <a:off x="4447308" y="591344"/>
            <a:ext cx="6906491" cy="5585619"/>
          </a:xfrm>
        </p:spPr>
        <p:txBody>
          <a:bodyPr anchor="ctr">
            <a:normAutofit/>
          </a:bodyPr>
          <a:lstStyle/>
          <a:p>
            <a:r>
              <a:rPr lang="en-US" sz="1700">
                <a:solidFill>
                  <a:srgbClr val="FFFFFF"/>
                </a:solidFill>
              </a:rPr>
              <a:t>Policy Refinement: Identifying successful aspects and shortcomings of schemes helps refine policies, ensuring they align better with community needs and expectations.</a:t>
            </a:r>
          </a:p>
          <a:p>
            <a:r>
              <a:rPr lang="en-US" sz="1700">
                <a:solidFill>
                  <a:srgbClr val="FFFFFF"/>
                </a:solidFill>
              </a:rPr>
              <a:t>Resource Allocation: Analysis assists in directing resources more effectively by understanding which schemes have a higher impact and demand, optimizing budget allocation.</a:t>
            </a:r>
          </a:p>
          <a:p>
            <a:r>
              <a:rPr lang="en-US" sz="1700">
                <a:solidFill>
                  <a:srgbClr val="FFFFFF"/>
                </a:solidFill>
              </a:rPr>
              <a:t>Enhanced Governance: Insights enable policymakers to make informed decisions, leading to improved governance and better-targeted interventions.</a:t>
            </a:r>
          </a:p>
          <a:p>
            <a:r>
              <a:rPr lang="en-US" sz="1700">
                <a:solidFill>
                  <a:srgbClr val="FFFFFF"/>
                </a:solidFill>
              </a:rPr>
              <a:t>Community Engagement: Understanding community responses helps in fostering greater community engagement and participation in governance and development initiatives.</a:t>
            </a:r>
          </a:p>
          <a:p>
            <a:r>
              <a:rPr lang="en-US" sz="1700">
                <a:solidFill>
                  <a:srgbClr val="FFFFFF"/>
                </a:solidFill>
              </a:rPr>
              <a:t>Improving Accountability: Analysis provides a basis for assessing the efficacy of government programs, enhancing accountability and transparency in public administration.</a:t>
            </a:r>
          </a:p>
          <a:p>
            <a:r>
              <a:rPr lang="en-US" sz="1700">
                <a:solidFill>
                  <a:srgbClr val="FFFFFF"/>
                </a:solidFill>
              </a:rPr>
              <a:t>These use cases demonstrate how analyzing government schemes and community responses can significantly impact policy-making, resource management, and community engagement for more effective governance.</a:t>
            </a: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537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0C8341-1D30-74DF-FB21-C5CD05E5F9C8}"/>
              </a:ext>
            </a:extLst>
          </p:cNvPr>
          <p:cNvSpPr>
            <a:spLocks noGrp="1"/>
          </p:cNvSpPr>
          <p:nvPr>
            <p:ph type="title"/>
          </p:nvPr>
        </p:nvSpPr>
        <p:spPr>
          <a:xfrm>
            <a:off x="838200" y="647593"/>
            <a:ext cx="4467792" cy="3060541"/>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THANK YOU</a:t>
            </a:r>
          </a:p>
        </p:txBody>
      </p:sp>
      <p:sp>
        <p:nvSpPr>
          <p:cNvPr id="18" name="Oval 1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andshake">
            <a:extLst>
              <a:ext uri="{FF2B5EF4-FFF2-40B4-BE49-F238E27FC236}">
                <a16:creationId xmlns:a16="http://schemas.microsoft.com/office/drawing/2014/main" id="{172B62F0-2FA3-741A-BDEF-084F40DDA0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3623"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36295338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A3F9DB-B144-47A4-9DB2-706C3908B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3D9A74CD-249A-437B-A289-413676038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White bulbs with a yellow one standing out">
            <a:extLst>
              <a:ext uri="{FF2B5EF4-FFF2-40B4-BE49-F238E27FC236}">
                <a16:creationId xmlns:a16="http://schemas.microsoft.com/office/drawing/2014/main" id="{E4D65DA0-8D28-0FAB-2410-9FDAE4FEA76F}"/>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13" name="Oval 1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0D4B18-D89A-43A1-0A51-E4D3E8C0163B}"/>
              </a:ext>
            </a:extLst>
          </p:cNvPr>
          <p:cNvSpPr>
            <a:spLocks noGrp="1"/>
          </p:cNvSpPr>
          <p:nvPr>
            <p:ph type="title"/>
          </p:nvPr>
        </p:nvSpPr>
        <p:spPr>
          <a:xfrm>
            <a:off x="910047" y="1396686"/>
            <a:ext cx="3788562" cy="4064628"/>
          </a:xfrm>
        </p:spPr>
        <p:txBody>
          <a:bodyPr>
            <a:normAutofit/>
          </a:bodyPr>
          <a:lstStyle/>
          <a:p>
            <a:r>
              <a:rPr lang="en-US" dirty="0"/>
              <a:t>ANALYTICS AVENUE - INTRO</a:t>
            </a:r>
          </a:p>
        </p:txBody>
      </p:sp>
      <p:sp>
        <p:nvSpPr>
          <p:cNvPr id="3" name="Content Placeholder 2">
            <a:extLst>
              <a:ext uri="{FF2B5EF4-FFF2-40B4-BE49-F238E27FC236}">
                <a16:creationId xmlns:a16="http://schemas.microsoft.com/office/drawing/2014/main" id="{42D8DE5D-C635-47D1-F761-8835C6F6BDBA}"/>
              </a:ext>
            </a:extLst>
          </p:cNvPr>
          <p:cNvSpPr>
            <a:spLocks noGrp="1"/>
          </p:cNvSpPr>
          <p:nvPr>
            <p:ph idx="1"/>
          </p:nvPr>
        </p:nvSpPr>
        <p:spPr>
          <a:xfrm>
            <a:off x="5370153" y="1786596"/>
            <a:ext cx="6332658" cy="3674717"/>
          </a:xfrm>
        </p:spPr>
        <p:txBody>
          <a:bodyPr>
            <a:normAutofit/>
          </a:bodyPr>
          <a:lstStyle/>
          <a:p>
            <a:r>
              <a:rPr lang="en-US" sz="1600" dirty="0">
                <a:solidFill>
                  <a:srgbClr val="FFFFFF"/>
                </a:solidFill>
              </a:rPr>
              <a:t>Analytics Avenue is a leading educational platform specializing in data science and analytics guidance. Tailored for students, transitioning professionals, and the unemployed, it offers expertise in SQL, Power BI, Python, Data Science, and Machine Learning.</a:t>
            </a:r>
          </a:p>
          <a:p>
            <a:r>
              <a:rPr lang="en-US" sz="1600" dirty="0">
                <a:solidFill>
                  <a:srgbClr val="FFFFFF"/>
                </a:solidFill>
              </a:rPr>
              <a:t>With mentors boasting 5+ years of industry experience, Analytics Avenue emphasizes hands-on learning through real-time projects. Its structured curriculum caters to diverse career stages, providing personalized mentorship and pathways for skill enhancement.</a:t>
            </a:r>
          </a:p>
          <a:p>
            <a:r>
              <a:rPr lang="en-US" sz="1600" dirty="0">
                <a:solidFill>
                  <a:srgbClr val="FFFFFF"/>
                </a:solidFill>
              </a:rPr>
              <a:t>Analytics Avenue serves as a vital resource, equipping individuals to excel in the data-driven landscape through practical learning and industry-aligned guidance.</a:t>
            </a:r>
          </a:p>
          <a:p>
            <a:pPr marL="0" indent="0">
              <a:buNone/>
            </a:pPr>
            <a:endParaRPr lang="en-US" sz="1600" dirty="0">
              <a:solidFill>
                <a:srgbClr val="FFFFFF"/>
              </a:solidFill>
            </a:endParaRPr>
          </a:p>
        </p:txBody>
      </p:sp>
      <p:sp>
        <p:nvSpPr>
          <p:cNvPr id="15" name="Arc 14">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028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27BB23-F344-84B0-6BC2-0C429B314E9D}"/>
              </a:ext>
            </a:extLst>
          </p:cNvPr>
          <p:cNvSpPr>
            <a:spLocks noGrp="1"/>
          </p:cNvSpPr>
          <p:nvPr>
            <p:ph type="title"/>
          </p:nvPr>
        </p:nvSpPr>
        <p:spPr>
          <a:xfrm>
            <a:off x="838200" y="365125"/>
            <a:ext cx="10515600" cy="1325563"/>
          </a:xfrm>
        </p:spPr>
        <p:txBody>
          <a:bodyPr>
            <a:normAutofit/>
          </a:bodyPr>
          <a:lstStyle/>
          <a:p>
            <a:pPr algn="ctr"/>
            <a:r>
              <a:rPr lang="en-US"/>
              <a:t>ABOUT ME</a:t>
            </a:r>
          </a:p>
        </p:txBody>
      </p:sp>
      <p:graphicFrame>
        <p:nvGraphicFramePr>
          <p:cNvPr id="5" name="Content Placeholder 2">
            <a:extLst>
              <a:ext uri="{FF2B5EF4-FFF2-40B4-BE49-F238E27FC236}">
                <a16:creationId xmlns:a16="http://schemas.microsoft.com/office/drawing/2014/main" id="{C4EE799E-B3B3-6615-C986-B9626BBFA9BD}"/>
              </a:ext>
            </a:extLst>
          </p:cNvPr>
          <p:cNvGraphicFramePr>
            <a:graphicFrameLocks noGrp="1"/>
          </p:cNvGraphicFramePr>
          <p:nvPr>
            <p:ph idx="1"/>
            <p:extLst>
              <p:ext uri="{D42A27DB-BD31-4B8C-83A1-F6EECF244321}">
                <p14:modId xmlns:p14="http://schemas.microsoft.com/office/powerpoint/2010/main" val="3800399394"/>
              </p:ext>
            </p:extLst>
          </p:nvPr>
        </p:nvGraphicFramePr>
        <p:xfrm>
          <a:off x="838200" y="1825625"/>
          <a:ext cx="10515600" cy="3859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02091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F20D33-16D5-C0FC-A845-62EDB6F61314}"/>
              </a:ext>
            </a:extLst>
          </p:cNvPr>
          <p:cNvSpPr>
            <a:spLocks noGrp="1"/>
          </p:cNvSpPr>
          <p:nvPr>
            <p:ph type="title"/>
          </p:nvPr>
        </p:nvSpPr>
        <p:spPr>
          <a:xfrm>
            <a:off x="5894962" y="479493"/>
            <a:ext cx="5458838" cy="1325563"/>
          </a:xfrm>
        </p:spPr>
        <p:txBody>
          <a:bodyPr>
            <a:normAutofit/>
          </a:bodyPr>
          <a:lstStyle/>
          <a:p>
            <a:r>
              <a:rPr lang="en-US" sz="2700"/>
              <a:t>INSIGHTS INTO IMPACTS OF TAMIL NADU SCHEMES - PROBLEM STATEMENT</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ank">
            <a:extLst>
              <a:ext uri="{FF2B5EF4-FFF2-40B4-BE49-F238E27FC236}">
                <a16:creationId xmlns:a16="http://schemas.microsoft.com/office/drawing/2014/main" id="{F4E32309-EDEE-07EC-A07E-EFC46BE5A8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386E4BE0-975B-DA40-E795-A63042A287AE}"/>
              </a:ext>
            </a:extLst>
          </p:cNvPr>
          <p:cNvSpPr>
            <a:spLocks noGrp="1"/>
          </p:cNvSpPr>
          <p:nvPr>
            <p:ph idx="1"/>
          </p:nvPr>
        </p:nvSpPr>
        <p:spPr>
          <a:xfrm>
            <a:off x="5894962" y="1984443"/>
            <a:ext cx="5458838" cy="4192520"/>
          </a:xfrm>
        </p:spPr>
        <p:txBody>
          <a:bodyPr>
            <a:normAutofit/>
          </a:bodyPr>
          <a:lstStyle/>
          <a:p>
            <a:pPr marL="0" indent="0">
              <a:buNone/>
            </a:pPr>
            <a:endParaRPr lang="en-US" sz="2000"/>
          </a:p>
          <a:p>
            <a:r>
              <a:rPr lang="en-US" sz="2000"/>
              <a:t>Analyzing the effectiveness of Tamil Nadu government schemes for 2021-22 is hindered by a lack of a centralized analytical tool. The absence of a systematic framework limits informed decision-making and resource allocation. There is a critical need for an integrated platform to process and interpret scheme-related data, providing actionable insights for policymakers to optimize resource utilization and address diverse socioeconomic needs efficiently.</a:t>
            </a:r>
          </a:p>
        </p:txBody>
      </p:sp>
    </p:spTree>
    <p:extLst>
      <p:ext uri="{BB962C8B-B14F-4D97-AF65-F5344CB8AC3E}">
        <p14:creationId xmlns:p14="http://schemas.microsoft.com/office/powerpoint/2010/main" val="3570245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White puzzle with one red piece">
            <a:extLst>
              <a:ext uri="{FF2B5EF4-FFF2-40B4-BE49-F238E27FC236}">
                <a16:creationId xmlns:a16="http://schemas.microsoft.com/office/drawing/2014/main" id="{9F60BD19-9E7F-7429-96C5-7F44229DB2CE}"/>
              </a:ext>
            </a:extLst>
          </p:cNvPr>
          <p:cNvPicPr>
            <a:picLocks noChangeAspect="1"/>
          </p:cNvPicPr>
          <p:nvPr/>
        </p:nvPicPr>
        <p:blipFill rotWithShape="1">
          <a:blip r:embed="rId2">
            <a:alphaModFix amt="35000"/>
          </a:blip>
          <a:srcRect l="123" r="1" b="1"/>
          <a:stretch/>
        </p:blipFill>
        <p:spPr>
          <a:xfrm>
            <a:off x="20" y="-8467"/>
            <a:ext cx="12191980" cy="6866467"/>
          </a:xfrm>
          <a:prstGeom prst="rect">
            <a:avLst/>
          </a:prstGeom>
        </p:spPr>
      </p:pic>
      <p:sp>
        <p:nvSpPr>
          <p:cNvPr id="2" name="Title 1">
            <a:extLst>
              <a:ext uri="{FF2B5EF4-FFF2-40B4-BE49-F238E27FC236}">
                <a16:creationId xmlns:a16="http://schemas.microsoft.com/office/drawing/2014/main" id="{2F93C16D-5250-6E1D-CC2F-A6C77B42829E}"/>
              </a:ext>
            </a:extLst>
          </p:cNvPr>
          <p:cNvSpPr>
            <a:spLocks noGrp="1"/>
          </p:cNvSpPr>
          <p:nvPr>
            <p:ph type="title"/>
          </p:nvPr>
        </p:nvSpPr>
        <p:spPr>
          <a:xfrm>
            <a:off x="686834" y="591344"/>
            <a:ext cx="3200400" cy="5585619"/>
          </a:xfrm>
        </p:spPr>
        <p:txBody>
          <a:bodyPr>
            <a:normAutofit/>
          </a:bodyPr>
          <a:lstStyle/>
          <a:p>
            <a:r>
              <a:rPr lang="en-US">
                <a:solidFill>
                  <a:srgbClr val="FFFFFF"/>
                </a:solidFill>
              </a:rPr>
              <a:t>INSIGHTS INTO IMPACT: ANALYZING TAMILNADU GOVERNMENT SCHEMES AND COMMUNITY RESPONSES</a:t>
            </a:r>
            <a:endParaRPr lang="en-US" dirty="0">
              <a:solidFill>
                <a:srgbClr val="FFFFFF"/>
              </a:solidFill>
            </a:endParaRPr>
          </a:p>
        </p:txBody>
      </p:sp>
      <p:sp>
        <p:nvSpPr>
          <p:cNvPr id="3" name="Content Placeholder 2">
            <a:extLst>
              <a:ext uri="{FF2B5EF4-FFF2-40B4-BE49-F238E27FC236}">
                <a16:creationId xmlns:a16="http://schemas.microsoft.com/office/drawing/2014/main" id="{CD9861AD-9455-464D-2A36-72DC6911A1FE}"/>
              </a:ext>
            </a:extLst>
          </p:cNvPr>
          <p:cNvSpPr>
            <a:spLocks noGrp="1"/>
          </p:cNvSpPr>
          <p:nvPr>
            <p:ph idx="1"/>
          </p:nvPr>
        </p:nvSpPr>
        <p:spPr>
          <a:xfrm>
            <a:off x="4909625" y="591344"/>
            <a:ext cx="6921304" cy="5585619"/>
          </a:xfrm>
        </p:spPr>
        <p:txBody>
          <a:bodyPr anchor="ctr">
            <a:normAutofit/>
          </a:bodyPr>
          <a:lstStyle/>
          <a:p>
            <a:r>
              <a:rPr lang="en-US" dirty="0">
                <a:solidFill>
                  <a:srgbClr val="FFFFFF"/>
                </a:solidFill>
              </a:rPr>
              <a:t>Analyzing Tamil Nadu Government Schemes and Community Responses involves evaluating the effectiveness and public reception of governmental initiatives in the region. This analysis aims to assess the implementation, reach, and impact of these schemes on targeted communities. By studying utilization rates, community engagement, and the tangible outcomes, the objective is to provide insights that aid in refining these initiatives to better serve the needs of the people and improve overall governance.</a:t>
            </a:r>
          </a:p>
          <a:p>
            <a:r>
              <a:rPr lang="en-US" dirty="0">
                <a:solidFill>
                  <a:schemeClr val="accent2">
                    <a:lumMod val="40000"/>
                    <a:lumOff val="60000"/>
                  </a:schemeClr>
                </a:solidFill>
                <a:hlinkClick r:id="rId3">
                  <a:extLst>
                    <a:ext uri="{A12FA001-AC4F-418D-AE19-62706E023703}">
                      <ahyp:hlinkClr xmlns:ahyp="http://schemas.microsoft.com/office/drawing/2018/hyperlinkcolor" val="tx"/>
                    </a:ext>
                  </a:extLst>
                </a:hlinkClick>
              </a:rPr>
              <a:t>View the data</a:t>
            </a:r>
            <a:endParaRPr lang="en-US" dirty="0">
              <a:solidFill>
                <a:schemeClr val="accent2">
                  <a:lumMod val="40000"/>
                  <a:lumOff val="60000"/>
                </a:schemeClr>
              </a:solidFill>
            </a:endParaRPr>
          </a:p>
        </p:txBody>
      </p:sp>
      <p:sp>
        <p:nvSpPr>
          <p:cNvPr id="39" name="Arc 3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6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8705-AE46-C900-4C42-8697C369F516}"/>
              </a:ext>
            </a:extLst>
          </p:cNvPr>
          <p:cNvSpPr>
            <a:spLocks noGrp="1"/>
          </p:cNvSpPr>
          <p:nvPr>
            <p:ph type="title"/>
          </p:nvPr>
        </p:nvSpPr>
        <p:spPr/>
        <p:txBody>
          <a:bodyPr/>
          <a:lstStyle/>
          <a:p>
            <a:endParaRPr lang="en-US"/>
          </a:p>
        </p:txBody>
      </p:sp>
      <p:pic>
        <p:nvPicPr>
          <p:cNvPr id="5" name="Content Placeholder 4" descr="A blue pie chart with a picture of a building&#10;&#10;Description automatically generated">
            <a:extLst>
              <a:ext uri="{FF2B5EF4-FFF2-40B4-BE49-F238E27FC236}">
                <a16:creationId xmlns:a16="http://schemas.microsoft.com/office/drawing/2014/main" id="{1818D101-5B20-1708-096A-7944674208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7999"/>
          </a:xfrm>
        </p:spPr>
      </p:pic>
    </p:spTree>
    <p:extLst>
      <p:ext uri="{BB962C8B-B14F-4D97-AF65-F5344CB8AC3E}">
        <p14:creationId xmlns:p14="http://schemas.microsoft.com/office/powerpoint/2010/main" val="143570743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832B-6DBC-CA29-5F6E-B768AD9F4D27}"/>
              </a:ext>
            </a:extLst>
          </p:cNvPr>
          <p:cNvSpPr>
            <a:spLocks noGrp="1"/>
          </p:cNvSpPr>
          <p:nvPr>
            <p:ph type="title"/>
          </p:nvPr>
        </p:nvSpPr>
        <p:spPr/>
        <p:txBody>
          <a:bodyPr/>
          <a:lstStyle/>
          <a:p>
            <a:endParaRPr lang="en-US"/>
          </a:p>
        </p:txBody>
      </p:sp>
      <p:pic>
        <p:nvPicPr>
          <p:cNvPr id="5" name="Content Placeholder 4" descr="A screenshot of a survey distribution&#10;&#10;Description automatically generated">
            <a:extLst>
              <a:ext uri="{FF2B5EF4-FFF2-40B4-BE49-F238E27FC236}">
                <a16:creationId xmlns:a16="http://schemas.microsoft.com/office/drawing/2014/main" id="{5EE0BFAF-F54F-054F-99AA-EE9809B0B0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9521480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F1C0-6D7B-2F6A-57C3-68986AF83BF4}"/>
              </a:ext>
            </a:extLst>
          </p:cNvPr>
          <p:cNvSpPr>
            <a:spLocks noGrp="1"/>
          </p:cNvSpPr>
          <p:nvPr>
            <p:ph type="title"/>
          </p:nvPr>
        </p:nvSpPr>
        <p:spPr/>
        <p:txBody>
          <a:bodyPr/>
          <a:lstStyle/>
          <a:p>
            <a:endParaRPr lang="en-US"/>
          </a:p>
        </p:txBody>
      </p:sp>
      <p:pic>
        <p:nvPicPr>
          <p:cNvPr id="5" name="Content Placeholder 4" descr="A screenshot of a graph&#10;&#10;Description automatically generated">
            <a:extLst>
              <a:ext uri="{FF2B5EF4-FFF2-40B4-BE49-F238E27FC236}">
                <a16:creationId xmlns:a16="http://schemas.microsoft.com/office/drawing/2014/main" id="{1B247898-D9A2-8A61-36C4-4E60E530F1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48387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8F1-4148-87F4-BE2D-7BAD38A6442C}"/>
              </a:ext>
            </a:extLst>
          </p:cNvPr>
          <p:cNvSpPr>
            <a:spLocks noGrp="1"/>
          </p:cNvSpPr>
          <p:nvPr>
            <p:ph type="title"/>
          </p:nvPr>
        </p:nvSpPr>
        <p:spPr/>
        <p:txBody>
          <a:bodyPr/>
          <a:lstStyle/>
          <a:p>
            <a:endParaRPr lang="en-US"/>
          </a:p>
        </p:txBody>
      </p:sp>
      <p:pic>
        <p:nvPicPr>
          <p:cNvPr id="5" name="Content Placeholder 4" descr="A close-up of a graph&#10;&#10;Description automatically generated">
            <a:extLst>
              <a:ext uri="{FF2B5EF4-FFF2-40B4-BE49-F238E27FC236}">
                <a16:creationId xmlns:a16="http://schemas.microsoft.com/office/drawing/2014/main" id="{A3E94F7C-27F8-82B2-98AE-47DCBA6980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151" y="0"/>
            <a:ext cx="12431151" cy="7172325"/>
          </a:xfrm>
        </p:spPr>
      </p:pic>
    </p:spTree>
    <p:extLst>
      <p:ext uri="{BB962C8B-B14F-4D97-AF65-F5344CB8AC3E}">
        <p14:creationId xmlns:p14="http://schemas.microsoft.com/office/powerpoint/2010/main" val="22391965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ShapesVTI">
  <a:themeElements>
    <a:clrScheme name="SketchyVTI">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6</TotalTime>
  <Words>669</Words>
  <Application>Microsoft Office PowerPoint</Application>
  <PresentationFormat>Widescreen</PresentationFormat>
  <Paragraphs>37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ShapesVTI</vt:lpstr>
      <vt:lpstr>ANALYTICS AVENUE</vt:lpstr>
      <vt:lpstr>ANALYTICS AVENUE - INTRO</vt:lpstr>
      <vt:lpstr>ABOUT ME</vt:lpstr>
      <vt:lpstr>INSIGHTS INTO IMPACTS OF TAMIL NADU SCHEMES - PROBLEM STATEMENT</vt:lpstr>
      <vt:lpstr>INSIGHTS INTO IMPACT: ANALYZING TAMILNADU GOVERNMENT SCHEMES AND COMMUNITY RESPONSES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INSIGHTS</vt:lpstr>
      <vt:lpstr>USE CASES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AVENUE</dc:title>
  <dc:creator>Abinaya</dc:creator>
  <cp:lastModifiedBy>Abinaya</cp:lastModifiedBy>
  <cp:revision>3</cp:revision>
  <dcterms:created xsi:type="dcterms:W3CDTF">2024-01-10T15:41:33Z</dcterms:created>
  <dcterms:modified xsi:type="dcterms:W3CDTF">2024-01-26T06:40:14Z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2024-01-10T16:40:48Z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26c0e380-5494-4e30-a125-ca4cfdc49178</vt:lpwstr>
  </property>
  <property fmtid="{D5CDD505-2E9C-101B-9397-08002B2CF9AE}" pid="7" name="MSIP_Label_defa4170-0d19-0005-0004-bc88714345d2_ActionId">
    <vt:lpwstr>ae5a8697-a5d8-4c43-b94a-fdb9426daa5e</vt:lpwstr>
  </property>
  <property fmtid="{D5CDD505-2E9C-101B-9397-08002B2CF9AE}" pid="8" name="MSIP_Label_defa4170-0d19-0005-0004-bc88714345d2_ContentBits">
    <vt:lpwstr>0</vt:lpwstr>
  </property>
</Properties>
</file>